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3.xml" ContentType="application/vnd.openxmlformats-officedocument.presentationml.tags+xml"/>
  <Override PartName="/ppt/notesSlides/notesSlide8.xml" ContentType="application/vnd.openxmlformats-officedocument.presentationml.notesSlide+xml"/>
  <Override PartName="/ppt/tags/tag24.xml" ContentType="application/vnd.openxmlformats-officedocument.presentationml.tags+xml"/>
  <Override PartName="/ppt/notesSlides/notesSlide9.xml" ContentType="application/vnd.openxmlformats-officedocument.presentationml.notesSlide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26.xml" ContentType="application/vnd.openxmlformats-officedocument.presentationml.tags+xml"/>
  <Override PartName="/ppt/notesSlides/notesSlide11.xml" ContentType="application/vnd.openxmlformats-officedocument.presentationml.notesSlide+xml"/>
  <Override PartName="/ppt/tags/tag27.xml" ContentType="application/vnd.openxmlformats-officedocument.presentationml.tags+xml"/>
  <Override PartName="/ppt/notesSlides/notesSlide12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737" r:id="rId4"/>
  </p:sldMasterIdLst>
  <p:notesMasterIdLst>
    <p:notesMasterId r:id="rId28"/>
  </p:notesMasterIdLst>
  <p:sldIdLst>
    <p:sldId id="2115" r:id="rId5"/>
    <p:sldId id="2119" r:id="rId6"/>
    <p:sldId id="2141" r:id="rId7"/>
    <p:sldId id="2122" r:id="rId8"/>
    <p:sldId id="2131" r:id="rId9"/>
    <p:sldId id="2137" r:id="rId10"/>
    <p:sldId id="2136" r:id="rId11"/>
    <p:sldId id="2133" r:id="rId12"/>
    <p:sldId id="2124" r:id="rId13"/>
    <p:sldId id="2125" r:id="rId14"/>
    <p:sldId id="2138" r:id="rId15"/>
    <p:sldId id="2147469309" r:id="rId16"/>
    <p:sldId id="1142" r:id="rId17"/>
    <p:sldId id="2147469307" r:id="rId18"/>
    <p:sldId id="2147469306" r:id="rId19"/>
    <p:sldId id="2147469280" r:id="rId20"/>
    <p:sldId id="2147469308" r:id="rId21"/>
    <p:sldId id="2147469305" r:id="rId22"/>
    <p:sldId id="2147469282" r:id="rId23"/>
    <p:sldId id="2147469284" r:id="rId24"/>
    <p:sldId id="781" r:id="rId25"/>
    <p:sldId id="2147469303" r:id="rId26"/>
    <p:sldId id="983" r:id="rId27"/>
  </p:sldIdLst>
  <p:sldSz cx="12192000" cy="6858000"/>
  <p:notesSz cx="6735763" cy="9866313"/>
  <p:embeddedFontLst>
    <p:embeddedFont>
      <p:font typeface="TKE Type" panose="020B0504030202060203" pitchFamily="34" charset="0"/>
      <p:regular r:id="rId29"/>
      <p:italic r:id="rId30"/>
    </p:embeddedFont>
    <p:embeddedFont>
      <p:font typeface="TKE Type Bold" panose="020B0804030202060203" pitchFamily="34" charset="0"/>
      <p:bold r:id="rId31"/>
      <p:boldItalic r:id="rId32"/>
    </p:embeddedFont>
    <p:embeddedFont>
      <p:font typeface="TKE Type Book" panose="020B0404030202060203" pitchFamily="34" charset="0"/>
      <p:regular r:id="rId33"/>
      <p:italic r:id="rId34"/>
    </p:embeddedFont>
    <p:embeddedFont>
      <p:font typeface="TKTypeMedium" panose="020B0606040000020004" pitchFamily="34" charset="0"/>
      <p:regular r:id="rId35"/>
    </p:embeddedFont>
    <p:embeddedFont>
      <p:font typeface="TKTypeRegular" panose="020B0306040000020004" pitchFamily="34" charset="0"/>
      <p:regular r:id="rId36"/>
      <p:bold r:id="rId37"/>
      <p:italic r:id="rId38"/>
    </p:embeddedFont>
    <p:embeddedFont>
      <p:font typeface="맑은 고딕" panose="020B0503020000020004" pitchFamily="50" charset="-127"/>
      <p:regular r:id="rId39"/>
      <p:bold r:id="rId40"/>
    </p:embeddedFont>
  </p:embeddedFontLst>
  <p:custDataLst>
    <p:tags r:id="rId4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5" orient="horz" pos="33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hya Shah" initials="SS" lastIdx="1" clrIdx="0">
    <p:extLst>
      <p:ext uri="{19B8F6BF-5375-455C-9EA6-DF929625EA0E}">
        <p15:presenceInfo xmlns:p15="http://schemas.microsoft.com/office/powerpoint/2012/main" userId="2e2c8a13f9c2c00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817EA92-75D0-4044-A80A-286907CE0DDB}">
  <a:tblStyle styleId="{0817EA92-75D0-4044-A80A-286907CE0DDB}" styleName="TK Elevator Table Style">
    <a:wholeTbl>
      <a:tcTxStyle>
        <a:fontRef idx="minor">
          <a:prstClr val="black"/>
        </a:fontRef>
        <a:schemeClr val="dk1"/>
      </a:tcTxStyle>
      <a:tcStyle>
        <a:tcBdr>
          <a:left>
            <a:ln w="0" cmpd="sng">
              <a:solidFill>
                <a:schemeClr val="bg1"/>
              </a:solidFill>
            </a:ln>
          </a:left>
          <a:right>
            <a:ln w="0" cmpd="sng">
              <a:solidFill>
                <a:schemeClr val="bg1"/>
              </a:solidFill>
            </a:ln>
          </a:right>
          <a:top>
            <a:ln w="0" cmpd="sng">
              <a:solidFill>
                <a:schemeClr val="bg1"/>
              </a:solidFill>
            </a:ln>
          </a:top>
          <a:bottom>
            <a:ln w="0" cmpd="sng">
              <a:solidFill>
                <a:schemeClr val="bg1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0" cmpd="sng">
              <a:solidFill>
                <a:schemeClr val="bg1"/>
              </a:solidFill>
            </a:ln>
          </a:insideV>
        </a:tcBdr>
        <a:fill>
          <a:solidFill>
            <a:srgbClr val="F5F9FD"/>
          </a:solidFill>
        </a:fill>
      </a:tcStyle>
    </a:wholeTbl>
    <a:band1H>
      <a:tcStyle>
        <a:tcBdr/>
        <a:fill>
          <a:solidFill>
            <a:schemeClr val="bg1"/>
          </a:solidFill>
        </a:fill>
      </a:tcStyle>
    </a:band1H>
    <a:band2H>
      <a:tcStyle>
        <a:tcBdr/>
        <a:fill>
          <a:solidFill>
            <a:schemeClr val="bg1"/>
          </a:solidFill>
        </a:fill>
      </a:tcStyle>
    </a:band2H>
    <a:band1V>
      <a:tcStyle>
        <a:tcBdr/>
        <a:fill>
          <a:solidFill>
            <a:srgbClr val="F5F9FD"/>
          </a:solidFill>
        </a:fill>
      </a:tcStyle>
    </a:band1V>
    <a:band2V>
      <a:tcStyle>
        <a:tcBdr/>
      </a:tcStyle>
    </a:band2V>
    <a:lastCol>
      <a:tcTxStyle>
        <a:fontRef idx="minor">
          <a:prstClr val="black"/>
        </a:fontRef>
        <a:schemeClr val="lt1"/>
      </a:tcTxStyle>
      <a:tcStyle>
        <a:tcBdr/>
        <a:fill>
          <a:solidFill>
            <a:srgbClr val="999999"/>
          </a:solidFill>
        </a:fill>
      </a:tcStyle>
    </a:lastCol>
    <a:firstCol>
      <a:tcTxStyle>
        <a:fontRef idx="minor">
          <a:prstClr val="black"/>
        </a:fontRef>
        <a:schemeClr val="dk2"/>
      </a:tcTxStyle>
      <a:tcStyle>
        <a:tcBdr/>
        <a:fill>
          <a:solidFill>
            <a:srgbClr val="F3F3F4"/>
          </a:solidFill>
        </a:fill>
      </a:tcStyle>
    </a:firstCol>
    <a:lastRow>
      <a:tcTxStyle>
        <a:fontRef idx="minor">
          <a:prstClr val="black"/>
        </a:fontRef>
        <a:schemeClr val="dk1"/>
      </a:tcTxStyle>
      <a:tcStyle>
        <a:tcBdr>
          <a:top>
            <a:ln w="114300" cmpd="sng">
              <a:solidFill>
                <a:schemeClr val="lt1"/>
              </a:solidFill>
            </a:ln>
          </a:top>
        </a:tcBdr>
        <a:fill>
          <a:solidFill>
            <a:srgbClr val="CCCCCC"/>
          </a:solidFill>
        </a:fill>
      </a:tcStyle>
    </a:lastRow>
    <a:firstRow>
      <a:tcTxStyle>
        <a:fontRef idx="minor">
          <a:prstClr val="black"/>
        </a:fontRef>
        <a:schemeClr val="lt1"/>
      </a:tcTxStyle>
      <a:tcStyle>
        <a:tcBdr>
          <a:bottom>
            <a:ln w="0" cmpd="sng">
              <a:solidFill>
                <a:schemeClr val="accent1"/>
              </a:solidFill>
            </a:ln>
          </a:bottom>
        </a:tcBdr>
        <a:fill>
          <a:solidFill>
            <a:schemeClr val="l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howGuides="1">
      <p:cViewPr varScale="1">
        <p:scale>
          <a:sx n="113" d="100"/>
          <a:sy n="113" d="100"/>
        </p:scale>
        <p:origin x="324" y="96"/>
      </p:cViewPr>
      <p:guideLst>
        <p:guide pos="3840"/>
        <p:guide orient="horz" pos="33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4" d="100"/>
          <a:sy n="84" d="100"/>
        </p:scale>
        <p:origin x="1764" y="102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82509E-6545-4FB9-9016-7BA03C3442D8}" type="doc">
      <dgm:prSet loTypeId="urn:microsoft.com/office/officeart/2005/8/layout/cycle4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1D30D5A-4488-401F-9039-B03A63F8FEDB}">
      <dgm:prSet phldrT="[텍스트]" custT="1"/>
      <dgm:spPr>
        <a:solidFill>
          <a:schemeClr val="tx1"/>
        </a:solidFill>
      </dgm:spPr>
      <dgm:t>
        <a:bodyPr/>
        <a:lstStyle/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Remote Reset</a:t>
          </a:r>
          <a:endParaRPr lang="ko-KR" altLang="en-US" sz="1400" b="1" dirty="0">
            <a:solidFill>
              <a:schemeClr val="bg1"/>
            </a:solidFill>
          </a:endParaRPr>
        </a:p>
      </dgm:t>
    </dgm:pt>
    <dgm:pt modelId="{D72CA867-7CF9-4282-860D-976E825CDB20}" type="parTrans" cxnId="{363B8BAA-A393-4853-A338-FF8AEDD530B2}">
      <dgm:prSet/>
      <dgm:spPr/>
      <dgm:t>
        <a:bodyPr/>
        <a:lstStyle/>
        <a:p>
          <a:pPr latinLnBrk="1"/>
          <a:endParaRPr lang="ko-KR" altLang="en-US"/>
        </a:p>
      </dgm:t>
    </dgm:pt>
    <dgm:pt modelId="{3DDE66A6-C360-40D1-8710-EFCB490A8A0D}" type="sibTrans" cxnId="{363B8BAA-A393-4853-A338-FF8AEDD530B2}">
      <dgm:prSet/>
      <dgm:spPr/>
      <dgm:t>
        <a:bodyPr/>
        <a:lstStyle/>
        <a:p>
          <a:pPr latinLnBrk="1"/>
          <a:endParaRPr lang="ko-KR" altLang="en-US"/>
        </a:p>
      </dgm:t>
    </dgm:pt>
    <dgm:pt modelId="{BFC8C663-1119-456C-B06F-B849DA79B2A3}">
      <dgm:prSet phldrT="[텍스트]" custT="1"/>
      <dgm:spPr>
        <a:solidFill>
          <a:schemeClr val="bg2"/>
        </a:solidFill>
      </dgm:spPr>
      <dgm:t>
        <a:bodyPr/>
        <a:lstStyle/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Remote Inspection</a:t>
          </a:r>
          <a:endParaRPr lang="ko-KR" altLang="en-US" sz="1400" b="1" dirty="0">
            <a:solidFill>
              <a:schemeClr val="bg1"/>
            </a:solidFill>
          </a:endParaRPr>
        </a:p>
      </dgm:t>
    </dgm:pt>
    <dgm:pt modelId="{262348B9-B17C-453A-A7A2-88E1C6EF8B49}" type="parTrans" cxnId="{8467DD9F-D50F-464F-85F7-CC8700028EA0}">
      <dgm:prSet/>
      <dgm:spPr/>
      <dgm:t>
        <a:bodyPr/>
        <a:lstStyle/>
        <a:p>
          <a:pPr latinLnBrk="1"/>
          <a:endParaRPr lang="ko-KR" altLang="en-US"/>
        </a:p>
      </dgm:t>
    </dgm:pt>
    <dgm:pt modelId="{1E7A37D6-2E2E-4AF9-A014-06F3569835D3}" type="sibTrans" cxnId="{8467DD9F-D50F-464F-85F7-CC8700028EA0}">
      <dgm:prSet/>
      <dgm:spPr/>
      <dgm:t>
        <a:bodyPr/>
        <a:lstStyle/>
        <a:p>
          <a:pPr latinLnBrk="1"/>
          <a:endParaRPr lang="ko-KR" altLang="en-US"/>
        </a:p>
      </dgm:t>
    </dgm:pt>
    <dgm:pt modelId="{AE0B8101-6FD8-47E9-ABFF-445DB7105A99}">
      <dgm:prSet phldrT="[텍스트]" custT="1"/>
      <dgm:spPr/>
      <dgm:t>
        <a:bodyPr/>
        <a:lstStyle/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Remote</a:t>
          </a:r>
        </a:p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Control</a:t>
          </a:r>
          <a:endParaRPr lang="ko-KR" altLang="en-US" sz="1400" b="1" dirty="0">
            <a:solidFill>
              <a:schemeClr val="bg1"/>
            </a:solidFill>
          </a:endParaRPr>
        </a:p>
      </dgm:t>
    </dgm:pt>
    <dgm:pt modelId="{5BE5A7B4-D67D-4AAC-BC56-B76404A342CE}" type="parTrans" cxnId="{FF47CE2A-BAE3-42BC-AF09-054883A4F569}">
      <dgm:prSet/>
      <dgm:spPr/>
      <dgm:t>
        <a:bodyPr/>
        <a:lstStyle/>
        <a:p>
          <a:pPr latinLnBrk="1"/>
          <a:endParaRPr lang="ko-KR" altLang="en-US"/>
        </a:p>
      </dgm:t>
    </dgm:pt>
    <dgm:pt modelId="{71AD33ED-BA34-4642-93A0-B6D8D9E2C8B9}" type="sibTrans" cxnId="{FF47CE2A-BAE3-42BC-AF09-054883A4F569}">
      <dgm:prSet/>
      <dgm:spPr/>
      <dgm:t>
        <a:bodyPr/>
        <a:lstStyle/>
        <a:p>
          <a:pPr latinLnBrk="1"/>
          <a:endParaRPr lang="ko-KR" altLang="en-US"/>
        </a:p>
      </dgm:t>
    </dgm:pt>
    <dgm:pt modelId="{BDFAA05A-2CFD-4785-9AB5-7B8DE8A66568}">
      <dgm:prSet phldrT="[텍스트]" custT="1"/>
      <dgm:spPr>
        <a:solidFill>
          <a:srgbClr val="7030A0"/>
        </a:solidFill>
      </dgm:spPr>
      <dgm:t>
        <a:bodyPr/>
        <a:lstStyle/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Remote</a:t>
          </a:r>
        </a:p>
        <a:p>
          <a:pPr latinLnBrk="1">
            <a:spcAft>
              <a:spcPts val="0"/>
            </a:spcAft>
          </a:pPr>
          <a:r>
            <a:rPr lang="en-US" altLang="ko-KR" sz="1400" b="1" dirty="0">
              <a:solidFill>
                <a:schemeClr val="bg1"/>
              </a:solidFill>
            </a:rPr>
            <a:t>Monitoring</a:t>
          </a:r>
          <a:endParaRPr lang="ko-KR" altLang="en-US" sz="1400" b="1" dirty="0">
            <a:solidFill>
              <a:schemeClr val="bg1"/>
            </a:solidFill>
          </a:endParaRPr>
        </a:p>
      </dgm:t>
    </dgm:pt>
    <dgm:pt modelId="{7C2E28FF-80DC-4E71-93E3-72B581965367}" type="parTrans" cxnId="{3B0BC45F-2F67-4570-BBAD-63CB3E1309B7}">
      <dgm:prSet/>
      <dgm:spPr/>
      <dgm:t>
        <a:bodyPr/>
        <a:lstStyle/>
        <a:p>
          <a:pPr latinLnBrk="1"/>
          <a:endParaRPr lang="ko-KR" altLang="en-US"/>
        </a:p>
      </dgm:t>
    </dgm:pt>
    <dgm:pt modelId="{F20B4644-0844-43A3-95C4-A4BAE01E50F6}" type="sibTrans" cxnId="{3B0BC45F-2F67-4570-BBAD-63CB3E1309B7}">
      <dgm:prSet/>
      <dgm:spPr/>
      <dgm:t>
        <a:bodyPr/>
        <a:lstStyle/>
        <a:p>
          <a:pPr latinLnBrk="1"/>
          <a:endParaRPr lang="ko-KR" altLang="en-US"/>
        </a:p>
      </dgm:t>
    </dgm:pt>
    <dgm:pt modelId="{9AC13DEF-FDB8-44F8-A744-98F5BD2A0BE1}" type="pres">
      <dgm:prSet presAssocID="{4582509E-6545-4FB9-9016-7BA03C3442D8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99B2151C-EDDD-44F6-99DF-4015D92B4BCB}" type="pres">
      <dgm:prSet presAssocID="{4582509E-6545-4FB9-9016-7BA03C3442D8}" presName="children" presStyleCnt="0"/>
      <dgm:spPr/>
    </dgm:pt>
    <dgm:pt modelId="{9340A0A4-8BD2-4D4E-8EEA-691E93472633}" type="pres">
      <dgm:prSet presAssocID="{4582509E-6545-4FB9-9016-7BA03C3442D8}" presName="childPlaceholder" presStyleCnt="0"/>
      <dgm:spPr/>
    </dgm:pt>
    <dgm:pt modelId="{0EEA0FA0-0DD6-4CE3-AE31-CDF4116CAF64}" type="pres">
      <dgm:prSet presAssocID="{4582509E-6545-4FB9-9016-7BA03C3442D8}" presName="circle" presStyleCnt="0"/>
      <dgm:spPr/>
    </dgm:pt>
    <dgm:pt modelId="{6F9D98E7-E0E1-47E6-B059-5FA577711F6A}" type="pres">
      <dgm:prSet presAssocID="{4582509E-6545-4FB9-9016-7BA03C3442D8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8F2D01B-3CB7-440A-A2E6-5B2A7CB3E450}" type="pres">
      <dgm:prSet presAssocID="{4582509E-6545-4FB9-9016-7BA03C3442D8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8B41A96F-3EC4-4087-90C3-39E99B3D799F}" type="pres">
      <dgm:prSet presAssocID="{4582509E-6545-4FB9-9016-7BA03C3442D8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DEDD3F66-7ED1-4411-BB0E-BA1EED427A05}" type="pres">
      <dgm:prSet presAssocID="{4582509E-6545-4FB9-9016-7BA03C3442D8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464AB5AD-0B4D-4263-AE1F-8E5FA5408753}" type="pres">
      <dgm:prSet presAssocID="{4582509E-6545-4FB9-9016-7BA03C3442D8}" presName="quadrantPlaceholder" presStyleCnt="0"/>
      <dgm:spPr/>
    </dgm:pt>
    <dgm:pt modelId="{6D5A3A4F-6693-48A3-9B49-908CB767C104}" type="pres">
      <dgm:prSet presAssocID="{4582509E-6545-4FB9-9016-7BA03C3442D8}" presName="center1" presStyleLbl="fgShp" presStyleIdx="0" presStyleCnt="2" custScaleX="151783" custScaleY="151559"/>
      <dgm:spPr/>
    </dgm:pt>
    <dgm:pt modelId="{1A0EE98F-A8B9-4F3D-B9EC-C57C1D433070}" type="pres">
      <dgm:prSet presAssocID="{4582509E-6545-4FB9-9016-7BA03C3442D8}" presName="center2" presStyleLbl="fgShp" presStyleIdx="1" presStyleCnt="2" custScaleX="148821" custScaleY="146021"/>
      <dgm:spPr/>
    </dgm:pt>
  </dgm:ptLst>
  <dgm:cxnLst>
    <dgm:cxn modelId="{FF47CE2A-BAE3-42BC-AF09-054883A4F569}" srcId="{4582509E-6545-4FB9-9016-7BA03C3442D8}" destId="{AE0B8101-6FD8-47E9-ABFF-445DB7105A99}" srcOrd="2" destOrd="0" parTransId="{5BE5A7B4-D67D-4AAC-BC56-B76404A342CE}" sibTransId="{71AD33ED-BA34-4642-93A0-B6D8D9E2C8B9}"/>
    <dgm:cxn modelId="{A8460339-8278-4879-9840-DC15F88FC086}" type="presOf" srcId="{71D30D5A-4488-401F-9039-B03A63F8FEDB}" destId="{6F9D98E7-E0E1-47E6-B059-5FA577711F6A}" srcOrd="0" destOrd="0" presId="urn:microsoft.com/office/officeart/2005/8/layout/cycle4"/>
    <dgm:cxn modelId="{3B0BC45F-2F67-4570-BBAD-63CB3E1309B7}" srcId="{4582509E-6545-4FB9-9016-7BA03C3442D8}" destId="{BDFAA05A-2CFD-4785-9AB5-7B8DE8A66568}" srcOrd="3" destOrd="0" parTransId="{7C2E28FF-80DC-4E71-93E3-72B581965367}" sibTransId="{F20B4644-0844-43A3-95C4-A4BAE01E50F6}"/>
    <dgm:cxn modelId="{95A4BC69-D55C-4586-BFE9-AFACDBA592A1}" type="presOf" srcId="{BFC8C663-1119-456C-B06F-B849DA79B2A3}" destId="{18F2D01B-3CB7-440A-A2E6-5B2A7CB3E450}" srcOrd="0" destOrd="0" presId="urn:microsoft.com/office/officeart/2005/8/layout/cycle4"/>
    <dgm:cxn modelId="{8467DD9F-D50F-464F-85F7-CC8700028EA0}" srcId="{4582509E-6545-4FB9-9016-7BA03C3442D8}" destId="{BFC8C663-1119-456C-B06F-B849DA79B2A3}" srcOrd="1" destOrd="0" parTransId="{262348B9-B17C-453A-A7A2-88E1C6EF8B49}" sibTransId="{1E7A37D6-2E2E-4AF9-A014-06F3569835D3}"/>
    <dgm:cxn modelId="{363B8BAA-A393-4853-A338-FF8AEDD530B2}" srcId="{4582509E-6545-4FB9-9016-7BA03C3442D8}" destId="{71D30D5A-4488-401F-9039-B03A63F8FEDB}" srcOrd="0" destOrd="0" parTransId="{D72CA867-7CF9-4282-860D-976E825CDB20}" sibTransId="{3DDE66A6-C360-40D1-8710-EFCB490A8A0D}"/>
    <dgm:cxn modelId="{EB92E2BD-D648-4014-8CF1-8BA446E57C69}" type="presOf" srcId="{4582509E-6545-4FB9-9016-7BA03C3442D8}" destId="{9AC13DEF-FDB8-44F8-A744-98F5BD2A0BE1}" srcOrd="0" destOrd="0" presId="urn:microsoft.com/office/officeart/2005/8/layout/cycle4"/>
    <dgm:cxn modelId="{CF4E8AC1-A818-4C32-B7FB-576D6CC6F760}" type="presOf" srcId="{BDFAA05A-2CFD-4785-9AB5-7B8DE8A66568}" destId="{DEDD3F66-7ED1-4411-BB0E-BA1EED427A05}" srcOrd="0" destOrd="0" presId="urn:microsoft.com/office/officeart/2005/8/layout/cycle4"/>
    <dgm:cxn modelId="{9D8712F5-482D-41F4-9359-07D4C34ACB1A}" type="presOf" srcId="{AE0B8101-6FD8-47E9-ABFF-445DB7105A99}" destId="{8B41A96F-3EC4-4087-90C3-39E99B3D799F}" srcOrd="0" destOrd="0" presId="urn:microsoft.com/office/officeart/2005/8/layout/cycle4"/>
    <dgm:cxn modelId="{4F55B9F1-1713-4CD9-8155-ACB123D6889D}" type="presParOf" srcId="{9AC13DEF-FDB8-44F8-A744-98F5BD2A0BE1}" destId="{99B2151C-EDDD-44F6-99DF-4015D92B4BCB}" srcOrd="0" destOrd="0" presId="urn:microsoft.com/office/officeart/2005/8/layout/cycle4"/>
    <dgm:cxn modelId="{A71BFFFF-4AC4-44F0-A0D3-8C3DC220D340}" type="presParOf" srcId="{99B2151C-EDDD-44F6-99DF-4015D92B4BCB}" destId="{9340A0A4-8BD2-4D4E-8EEA-691E93472633}" srcOrd="0" destOrd="0" presId="urn:microsoft.com/office/officeart/2005/8/layout/cycle4"/>
    <dgm:cxn modelId="{1C8DD2AE-210B-4AD1-A28E-7EF60BE13FC6}" type="presParOf" srcId="{9AC13DEF-FDB8-44F8-A744-98F5BD2A0BE1}" destId="{0EEA0FA0-0DD6-4CE3-AE31-CDF4116CAF64}" srcOrd="1" destOrd="0" presId="urn:microsoft.com/office/officeart/2005/8/layout/cycle4"/>
    <dgm:cxn modelId="{85738E42-A5A7-4442-BBC2-902A85E8C630}" type="presParOf" srcId="{0EEA0FA0-0DD6-4CE3-AE31-CDF4116CAF64}" destId="{6F9D98E7-E0E1-47E6-B059-5FA577711F6A}" srcOrd="0" destOrd="0" presId="urn:microsoft.com/office/officeart/2005/8/layout/cycle4"/>
    <dgm:cxn modelId="{2C49A776-7D67-4576-ACE0-28D69D555F0D}" type="presParOf" srcId="{0EEA0FA0-0DD6-4CE3-AE31-CDF4116CAF64}" destId="{18F2D01B-3CB7-440A-A2E6-5B2A7CB3E450}" srcOrd="1" destOrd="0" presId="urn:microsoft.com/office/officeart/2005/8/layout/cycle4"/>
    <dgm:cxn modelId="{D31804EF-4054-4FD6-B372-9DCC86F859A1}" type="presParOf" srcId="{0EEA0FA0-0DD6-4CE3-AE31-CDF4116CAF64}" destId="{8B41A96F-3EC4-4087-90C3-39E99B3D799F}" srcOrd="2" destOrd="0" presId="urn:microsoft.com/office/officeart/2005/8/layout/cycle4"/>
    <dgm:cxn modelId="{32192B9A-48B2-484F-AEA8-4FB3FEF8C4E4}" type="presParOf" srcId="{0EEA0FA0-0DD6-4CE3-AE31-CDF4116CAF64}" destId="{DEDD3F66-7ED1-4411-BB0E-BA1EED427A05}" srcOrd="3" destOrd="0" presId="urn:microsoft.com/office/officeart/2005/8/layout/cycle4"/>
    <dgm:cxn modelId="{9BB5092C-1A96-451D-A719-2371EB2581CF}" type="presParOf" srcId="{0EEA0FA0-0DD6-4CE3-AE31-CDF4116CAF64}" destId="{464AB5AD-0B4D-4263-AE1F-8E5FA5408753}" srcOrd="4" destOrd="0" presId="urn:microsoft.com/office/officeart/2005/8/layout/cycle4"/>
    <dgm:cxn modelId="{C93D1092-BF56-49D4-8420-00DC1AF78CF9}" type="presParOf" srcId="{9AC13DEF-FDB8-44F8-A744-98F5BD2A0BE1}" destId="{6D5A3A4F-6693-48A3-9B49-908CB767C104}" srcOrd="2" destOrd="0" presId="urn:microsoft.com/office/officeart/2005/8/layout/cycle4"/>
    <dgm:cxn modelId="{493D5A1C-50EC-4338-9380-FD6836B0355E}" type="presParOf" srcId="{9AC13DEF-FDB8-44F8-A744-98F5BD2A0BE1}" destId="{1A0EE98F-A8B9-4F3D-B9EC-C57C1D43307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9D98E7-E0E1-47E6-B059-5FA577711F6A}">
      <dsp:nvSpPr>
        <dsp:cNvPr id="0" name=""/>
        <dsp:cNvSpPr/>
      </dsp:nvSpPr>
      <dsp:spPr>
        <a:xfrm>
          <a:off x="796022" y="564685"/>
          <a:ext cx="1665110" cy="1665110"/>
        </a:xfrm>
        <a:prstGeom prst="pieWedge">
          <a:avLst/>
        </a:prstGeom>
        <a:solidFill>
          <a:schemeClr val="tx1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Remote Reset</a:t>
          </a:r>
          <a:endParaRPr lang="ko-KR" altLang="en-US" sz="1400" b="1" kern="1200" dirty="0">
            <a:solidFill>
              <a:schemeClr val="bg1"/>
            </a:solidFill>
          </a:endParaRPr>
        </a:p>
      </dsp:txBody>
      <dsp:txXfrm>
        <a:off x="1283721" y="1052384"/>
        <a:ext cx="1177411" cy="1177411"/>
      </dsp:txXfrm>
    </dsp:sp>
    <dsp:sp modelId="{18F2D01B-3CB7-440A-A2E6-5B2A7CB3E450}">
      <dsp:nvSpPr>
        <dsp:cNvPr id="0" name=""/>
        <dsp:cNvSpPr/>
      </dsp:nvSpPr>
      <dsp:spPr>
        <a:xfrm rot="5400000">
          <a:off x="2538044" y="564685"/>
          <a:ext cx="1665110" cy="1665110"/>
        </a:xfrm>
        <a:prstGeom prst="pieWedge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Remote Inspection</a:t>
          </a:r>
          <a:endParaRPr lang="ko-KR" altLang="en-US" sz="1400" b="1" kern="1200" dirty="0">
            <a:solidFill>
              <a:schemeClr val="bg1"/>
            </a:solidFill>
          </a:endParaRPr>
        </a:p>
      </dsp:txBody>
      <dsp:txXfrm rot="-5400000">
        <a:off x="2538044" y="1052384"/>
        <a:ext cx="1177411" cy="1177411"/>
      </dsp:txXfrm>
    </dsp:sp>
    <dsp:sp modelId="{8B41A96F-3EC4-4087-90C3-39E99B3D799F}">
      <dsp:nvSpPr>
        <dsp:cNvPr id="0" name=""/>
        <dsp:cNvSpPr/>
      </dsp:nvSpPr>
      <dsp:spPr>
        <a:xfrm rot="10800000">
          <a:off x="2538044" y="2306707"/>
          <a:ext cx="1665110" cy="1665110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Remote</a:t>
          </a:r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Control</a:t>
          </a:r>
          <a:endParaRPr lang="ko-KR" altLang="en-US" sz="1400" b="1" kern="1200" dirty="0">
            <a:solidFill>
              <a:schemeClr val="bg1"/>
            </a:solidFill>
          </a:endParaRPr>
        </a:p>
      </dsp:txBody>
      <dsp:txXfrm rot="10800000">
        <a:off x="2538044" y="2306707"/>
        <a:ext cx="1177411" cy="1177411"/>
      </dsp:txXfrm>
    </dsp:sp>
    <dsp:sp modelId="{DEDD3F66-7ED1-4411-BB0E-BA1EED427A05}">
      <dsp:nvSpPr>
        <dsp:cNvPr id="0" name=""/>
        <dsp:cNvSpPr/>
      </dsp:nvSpPr>
      <dsp:spPr>
        <a:xfrm rot="16200000">
          <a:off x="796022" y="2306707"/>
          <a:ext cx="1665110" cy="1665110"/>
        </a:xfrm>
        <a:prstGeom prst="pieWedge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Remote</a:t>
          </a:r>
        </a:p>
        <a:p>
          <a:pPr marL="0" lvl="0" indent="0" algn="ctr" defTabSz="622300" latinLnBrk="1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ko-KR" sz="1400" b="1" kern="1200" dirty="0">
              <a:solidFill>
                <a:schemeClr val="bg1"/>
              </a:solidFill>
            </a:rPr>
            <a:t>Monitoring</a:t>
          </a:r>
          <a:endParaRPr lang="ko-KR" altLang="en-US" sz="1400" b="1" kern="1200" dirty="0">
            <a:solidFill>
              <a:schemeClr val="bg1"/>
            </a:solidFill>
          </a:endParaRPr>
        </a:p>
      </dsp:txBody>
      <dsp:txXfrm rot="5400000">
        <a:off x="1283721" y="2306707"/>
        <a:ext cx="1177411" cy="1177411"/>
      </dsp:txXfrm>
    </dsp:sp>
    <dsp:sp modelId="{6D5A3A4F-6693-48A3-9B49-908CB767C104}">
      <dsp:nvSpPr>
        <dsp:cNvPr id="0" name=""/>
        <dsp:cNvSpPr/>
      </dsp:nvSpPr>
      <dsp:spPr>
        <a:xfrm>
          <a:off x="2063284" y="1793278"/>
          <a:ext cx="872608" cy="757670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1A0EE98F-A8B9-4F3D-B9EC-C57C1D433070}">
      <dsp:nvSpPr>
        <dsp:cNvPr id="0" name=""/>
        <dsp:cNvSpPr/>
      </dsp:nvSpPr>
      <dsp:spPr>
        <a:xfrm rot="10800000">
          <a:off x="2071798" y="1999397"/>
          <a:ext cx="855580" cy="729984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7C8FFA8A-A26D-4049-8CAC-C17BE9C13CBD}" type="datetimeFigureOut">
              <a:rPr lang="en-US" smtClean="0"/>
              <a:pPr/>
              <a:t>10/17/2022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462312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121E6391-2A84-4EEA-8446-F95C56D74E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73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803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21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03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94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2142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17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434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40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439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34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62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15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67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02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14.pn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17.pn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11.pn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oleObject" Target="../embeddings/oleObject5.bin"/><Relationship Id="rId7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70013B2-F3C9-407C-AB84-C1636546E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34283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70013B2-F3C9-407C-AB84-C1636546E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2F405177-41F6-403B-BE9B-C589AC82FF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blipFill>
            <a:blip r:embed="rId5"/>
            <a:stretch>
              <a:fillRect l="-5056" b="-5055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C5DA6-A185-4679-AD53-63CD93A91808}"/>
              </a:ext>
            </a:extLst>
          </p:cNvPr>
          <p:cNvSpPr>
            <a:spLocks noGrp="1"/>
          </p:cNvSpPr>
          <p:nvPr>
            <p:ph type="ctrTitle"/>
          </p:nvPr>
        </p:nvSpPr>
        <p:spPr bwMode="ltGray">
          <a:xfrm>
            <a:off x="1" y="545982"/>
            <a:ext cx="5051884" cy="2520466"/>
          </a:xfrm>
          <a:solidFill>
            <a:schemeClr val="tx1"/>
          </a:solidFill>
          <a:ln w="184150">
            <a:noFill/>
          </a:ln>
        </p:spPr>
        <p:txBody>
          <a:bodyPr vert="horz" wrap="square" lIns="262800" tIns="262800" rIns="262800" bIns="262800" anchor="t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8F5284-1C9B-439A-A20D-BABBEA0CC5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4263" t="29618" r="14002" b="29618"/>
          <a:stretch/>
        </p:blipFill>
        <p:spPr>
          <a:xfrm>
            <a:off x="9228346" y="485775"/>
            <a:ext cx="2700129" cy="668564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E044931-55CA-47EF-A48A-1883192B6645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ltGray">
          <a:xfrm>
            <a:off x="263525" y="1732617"/>
            <a:ext cx="4284303" cy="256224"/>
          </a:xfr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B2875D-1BEE-4867-9AB3-53833047E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ltGray">
          <a:xfrm>
            <a:off x="263525" y="2348840"/>
            <a:ext cx="4284303" cy="199285"/>
          </a:xfrm>
        </p:spPr>
        <p:txBody>
          <a:bodyPr wrap="square" lIns="0" tIns="0" rIns="0" bIns="0" anchor="b">
            <a:spAutoFit/>
          </a:bodyPr>
          <a:lstStyle>
            <a:lvl1pPr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A354ED5E-619B-4F75-8D20-2682A9DBAF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9392" y="484982"/>
            <a:ext cx="977235" cy="977235"/>
          </a:xfr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  <a:endParaRPr lang="en-US" dirty="0"/>
          </a:p>
        </p:txBody>
      </p:sp>
      <p:sp>
        <p:nvSpPr>
          <p:cNvPr id="49" name="Textplatzhalter 39">
            <a:extLst>
              <a:ext uri="{FF2B5EF4-FFF2-40B4-BE49-F238E27FC236}">
                <a16:creationId xmlns:a16="http://schemas.microsoft.com/office/drawing/2014/main" id="{0806E505-BA1F-45C6-A005-2C9E64CCE2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28347" y="485775"/>
            <a:ext cx="2700127" cy="668564"/>
          </a:xfrm>
          <a:blipFill>
            <a:blip r:embed="rId9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4381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F822A031-9810-4E14-9898-F9401A3D06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562838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F822A031-9810-4E14-9898-F9401A3D06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520E18-2DB3-48E6-8EB8-FCBB05A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25" y="4637672"/>
            <a:ext cx="5580235" cy="723724"/>
          </a:xfrm>
        </p:spPr>
        <p:txBody>
          <a:bodyPr vert="horz"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27ACA-6663-477A-8001-4198371C9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8413" y="3818680"/>
            <a:ext cx="5580235" cy="2229977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BEAD2-0C5E-4F06-9FF9-7AB71DFCB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95207-8C12-4471-A97B-AFA06F9FD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MAX system (TK Elevator Korea)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12F08-AC08-408C-BC4C-F80D4EB1D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FB256-7080-431C-B9F3-8E4D2613C72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C4D2E4E-5092-49A9-9471-03D871BCCD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37012"/>
          </a:xfrm>
          <a:blipFill>
            <a:blip r:embed="rId5"/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1833897-58DC-4202-9380-575F360DE8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3525" y="6299178"/>
            <a:ext cx="9560683" cy="1138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E857272-C7B4-448B-9F79-1C67F91C97E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3525" y="5399378"/>
            <a:ext cx="5580235" cy="284693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948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99" userDrawn="1">
          <p15:clr>
            <a:srgbClr val="5ACBF0"/>
          </p15:clr>
        </p15:guide>
        <p15:guide id="2" pos="3681" userDrawn="1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iz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A825668-9488-4F24-9DA6-4141BDDD83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51145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A825668-9488-4F24-9DA6-4141BDDD83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DBCBCEA-F571-4B8B-B184-5275197130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3200" cy="68580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3C8017-E963-4FB2-88EF-C66A77EAA7A8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1484313"/>
            <a:ext cx="3096741" cy="3096000"/>
          </a:xfrm>
          <a:solidFill>
            <a:schemeClr val="tx1"/>
          </a:solidFill>
        </p:spPr>
        <p:txBody>
          <a:bodyPr vert="horz" wrap="square" lIns="252000" tIns="180000" rIns="180000" bIns="180000">
            <a:noAutofit/>
          </a:bodyPr>
          <a:lstStyle>
            <a:lvl1pPr>
              <a:lnSpc>
                <a:spcPct val="100000"/>
              </a:lnSpc>
              <a:defRPr sz="2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03D683-BACD-414D-81F6-51D4396661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94270" y="6324661"/>
            <a:ext cx="641350" cy="284217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550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02168CF7-3865-4D55-9DDE-03F6F9BFD53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470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02168CF7-3865-4D55-9DDE-03F6F9BFD5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C0FED51-C5F5-47E0-9669-2328342505D1}"/>
              </a:ext>
            </a:extLst>
          </p:cNvPr>
          <p:cNvSpPr/>
          <p:nvPr userDrawn="1"/>
        </p:nvSpPr>
        <p:spPr bwMode="ltGray">
          <a:xfrm>
            <a:off x="0" y="1"/>
            <a:ext cx="12193200" cy="6857999"/>
          </a:xfrm>
          <a:prstGeom prst="rect">
            <a:avLst/>
          </a:prstGeom>
          <a:gradFill>
            <a:gsLst>
              <a:gs pos="0">
                <a:srgbClr val="59008D"/>
              </a:gs>
              <a:gs pos="99500">
                <a:srgbClr val="D65200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13A9124-609A-41CE-8021-915F36BC060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772791"/>
            <a:ext cx="12192000" cy="531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86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70013B2-F3C9-407C-AB84-C1636546E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12283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70013B2-F3C9-407C-AB84-C1636546E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Bildplatzhalter 37">
            <a:extLst>
              <a:ext uri="{FF2B5EF4-FFF2-40B4-BE49-F238E27FC236}">
                <a16:creationId xmlns:a16="http://schemas.microsoft.com/office/drawing/2014/main" id="{2F405177-41F6-403B-BE9B-C589AC82FF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C5DA6-A185-4679-AD53-63CD93A91808}"/>
              </a:ext>
            </a:extLst>
          </p:cNvPr>
          <p:cNvSpPr>
            <a:spLocks noGrp="1"/>
          </p:cNvSpPr>
          <p:nvPr>
            <p:ph type="ctrTitle"/>
          </p:nvPr>
        </p:nvSpPr>
        <p:spPr bwMode="ltGray">
          <a:xfrm>
            <a:off x="1" y="3752850"/>
            <a:ext cx="5051883" cy="2520466"/>
          </a:xfrm>
          <a:solidFill>
            <a:schemeClr val="tx1"/>
          </a:solidFill>
          <a:ln w="184150">
            <a:noFill/>
          </a:ln>
        </p:spPr>
        <p:txBody>
          <a:bodyPr vert="horz" wrap="square" lIns="262800" tIns="262800" rIns="262800" bIns="262800" anchor="t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platzhalter 39">
            <a:extLst>
              <a:ext uri="{FF2B5EF4-FFF2-40B4-BE49-F238E27FC236}">
                <a16:creationId xmlns:a16="http://schemas.microsoft.com/office/drawing/2014/main" id="{83BD8593-15E0-45AE-AD22-F1B40D6F5D8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228347" y="485775"/>
            <a:ext cx="2700127" cy="668564"/>
          </a:xfrm>
          <a:blipFill>
            <a:blip r:embed="rId6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044931-55CA-47EF-A48A-1883192B6645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ltGray">
          <a:xfrm>
            <a:off x="263525" y="4936972"/>
            <a:ext cx="4284303" cy="256224"/>
          </a:xfr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B2875D-1BEE-4867-9AB3-53833047E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ltGray">
          <a:xfrm>
            <a:off x="263525" y="5553195"/>
            <a:ext cx="4284303" cy="199285"/>
          </a:xfrm>
        </p:spPr>
        <p:txBody>
          <a:bodyPr wrap="square" lIns="0" tIns="0" rIns="0" bIns="0" anchor="b">
            <a:spAutoFit/>
          </a:bodyPr>
          <a:lstStyle>
            <a:lvl1pPr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A354ED5E-619B-4F75-8D20-2682A9DBAF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9392" y="3691850"/>
            <a:ext cx="977235" cy="977235"/>
          </a:xfr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6421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70013B2-F3C9-407C-AB84-C1636546E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37213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70013B2-F3C9-407C-AB84-C1636546E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21C5DA6-A185-4679-AD53-63CD93A918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1299" y="3505984"/>
            <a:ext cx="7890439" cy="1011046"/>
          </a:xfrm>
          <a:noFill/>
          <a:ln w="184150">
            <a:noFill/>
          </a:ln>
        </p:spPr>
        <p:txBody>
          <a:bodyPr vert="horz" wrap="square" lIns="0" tIns="0" rIns="0" bIns="0" anchor="b">
            <a:spAutoFit/>
          </a:bodyPr>
          <a:lstStyle>
            <a:lvl1pPr algn="l">
              <a:defRPr sz="36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044931-55CA-47EF-A48A-1883192B6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299" y="4552993"/>
            <a:ext cx="7890439" cy="256224"/>
          </a:xfr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B2875D-1BEE-4867-9AB3-53833047E3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1299" y="5217102"/>
            <a:ext cx="7890439" cy="199285"/>
          </a:xfrm>
        </p:spPr>
        <p:txBody>
          <a:bodyPr wrap="square" lIns="0" tIns="0" rIns="0" bIns="0" anchor="b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C5CC95E4-F12F-45A5-96C2-60FA874A9A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7001"/>
          <a:stretch/>
        </p:blipFill>
        <p:spPr>
          <a:xfrm>
            <a:off x="8691462" y="0"/>
            <a:ext cx="3500538" cy="1640114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1C55DEA-2036-49E5-B64F-0C7986394831}"/>
              </a:ext>
            </a:extLst>
          </p:cNvPr>
          <p:cNvSpPr/>
          <p:nvPr userDrawn="1"/>
        </p:nvSpPr>
        <p:spPr bwMode="ltGray">
          <a:xfrm rot="16200000">
            <a:off x="8871738" y="5416387"/>
            <a:ext cx="356400" cy="356400"/>
          </a:xfrm>
          <a:custGeom>
            <a:avLst/>
            <a:gdLst>
              <a:gd name="connsiteX0" fmla="*/ 0 w 356400"/>
              <a:gd name="connsiteY0" fmla="*/ 356400 h 356400"/>
              <a:gd name="connsiteX1" fmla="*/ 0 w 356400"/>
              <a:gd name="connsiteY1" fmla="*/ 309600 h 356400"/>
              <a:gd name="connsiteX2" fmla="*/ 0 w 356400"/>
              <a:gd name="connsiteY2" fmla="*/ 0 h 356400"/>
              <a:gd name="connsiteX3" fmla="*/ 46800 w 356400"/>
              <a:gd name="connsiteY3" fmla="*/ 0 h 356400"/>
              <a:gd name="connsiteX4" fmla="*/ 46800 w 356400"/>
              <a:gd name="connsiteY4" fmla="*/ 309600 h 356400"/>
              <a:gd name="connsiteX5" fmla="*/ 356400 w 356400"/>
              <a:gd name="connsiteY5" fmla="*/ 309600 h 356400"/>
              <a:gd name="connsiteX6" fmla="*/ 356400 w 356400"/>
              <a:gd name="connsiteY6" fmla="*/ 356400 h 356400"/>
              <a:gd name="connsiteX7" fmla="*/ 46800 w 356400"/>
              <a:gd name="connsiteY7" fmla="*/ 356400 h 35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00" h="356400">
                <a:moveTo>
                  <a:pt x="0" y="356400"/>
                </a:moveTo>
                <a:lnTo>
                  <a:pt x="0" y="309600"/>
                </a:lnTo>
                <a:lnTo>
                  <a:pt x="0" y="0"/>
                </a:lnTo>
                <a:lnTo>
                  <a:pt x="46800" y="0"/>
                </a:lnTo>
                <a:lnTo>
                  <a:pt x="46800" y="309600"/>
                </a:lnTo>
                <a:lnTo>
                  <a:pt x="356400" y="309600"/>
                </a:lnTo>
                <a:lnTo>
                  <a:pt x="356400" y="356400"/>
                </a:lnTo>
                <a:lnTo>
                  <a:pt x="46800" y="356400"/>
                </a:lnTo>
                <a:close/>
              </a:path>
            </a:pathLst>
          </a:custGeom>
          <a:gradFill flip="none" rotWithShape="1">
            <a:gsLst>
              <a:gs pos="0">
                <a:srgbClr val="D65200"/>
              </a:gs>
              <a:gs pos="100000">
                <a:srgbClr val="59008D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136D5E7-DEB7-4240-8565-6B8F4579B66F}"/>
              </a:ext>
            </a:extLst>
          </p:cNvPr>
          <p:cNvSpPr/>
          <p:nvPr userDrawn="1"/>
        </p:nvSpPr>
        <p:spPr bwMode="ltGray">
          <a:xfrm rot="5400000">
            <a:off x="621528" y="3072600"/>
            <a:ext cx="356400" cy="356400"/>
          </a:xfrm>
          <a:custGeom>
            <a:avLst/>
            <a:gdLst>
              <a:gd name="connsiteX0" fmla="*/ 0 w 356400"/>
              <a:gd name="connsiteY0" fmla="*/ 356400 h 356400"/>
              <a:gd name="connsiteX1" fmla="*/ 0 w 356400"/>
              <a:gd name="connsiteY1" fmla="*/ 309600 h 356400"/>
              <a:gd name="connsiteX2" fmla="*/ 0 w 356400"/>
              <a:gd name="connsiteY2" fmla="*/ 0 h 356400"/>
              <a:gd name="connsiteX3" fmla="*/ 46800 w 356400"/>
              <a:gd name="connsiteY3" fmla="*/ 0 h 356400"/>
              <a:gd name="connsiteX4" fmla="*/ 46800 w 356400"/>
              <a:gd name="connsiteY4" fmla="*/ 309600 h 356400"/>
              <a:gd name="connsiteX5" fmla="*/ 356400 w 356400"/>
              <a:gd name="connsiteY5" fmla="*/ 309600 h 356400"/>
              <a:gd name="connsiteX6" fmla="*/ 356400 w 356400"/>
              <a:gd name="connsiteY6" fmla="*/ 356400 h 356400"/>
              <a:gd name="connsiteX7" fmla="*/ 46800 w 356400"/>
              <a:gd name="connsiteY7" fmla="*/ 356400 h 35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00" h="356400">
                <a:moveTo>
                  <a:pt x="0" y="356400"/>
                </a:moveTo>
                <a:lnTo>
                  <a:pt x="0" y="309600"/>
                </a:lnTo>
                <a:lnTo>
                  <a:pt x="0" y="0"/>
                </a:lnTo>
                <a:lnTo>
                  <a:pt x="46800" y="0"/>
                </a:lnTo>
                <a:lnTo>
                  <a:pt x="46800" y="309600"/>
                </a:lnTo>
                <a:lnTo>
                  <a:pt x="356400" y="309600"/>
                </a:lnTo>
                <a:lnTo>
                  <a:pt x="356400" y="356400"/>
                </a:lnTo>
                <a:lnTo>
                  <a:pt x="46800" y="356400"/>
                </a:lnTo>
                <a:close/>
              </a:path>
            </a:pathLst>
          </a:custGeom>
          <a:gradFill flip="none" rotWithShape="1">
            <a:gsLst>
              <a:gs pos="0">
                <a:srgbClr val="D65200"/>
              </a:gs>
              <a:gs pos="100000">
                <a:srgbClr val="59008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647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81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5692150-EFC7-4A82-97C7-A1E8205079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810662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5692150-EFC7-4A82-97C7-A1E8205079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D034991-25E5-4DD2-9904-B70DA8C531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ltGray">
          <a:xfrm rot="10800000">
            <a:off x="5726147" y="3717032"/>
            <a:ext cx="1602000" cy="1602000"/>
          </a:xfrm>
          <a:custGeom>
            <a:avLst/>
            <a:gdLst>
              <a:gd name="connsiteX0" fmla="*/ 0 w 1943398"/>
              <a:gd name="connsiteY0" fmla="*/ 0 h 1943398"/>
              <a:gd name="connsiteX1" fmla="*/ 1943398 w 1943398"/>
              <a:gd name="connsiteY1" fmla="*/ 0 h 1943398"/>
              <a:gd name="connsiteX2" fmla="*/ 1943398 w 1943398"/>
              <a:gd name="connsiteY2" fmla="*/ 148825 h 1943398"/>
              <a:gd name="connsiteX3" fmla="*/ 148762 w 1943398"/>
              <a:gd name="connsiteY3" fmla="*/ 148825 h 1943398"/>
              <a:gd name="connsiteX4" fmla="*/ 148762 w 1943398"/>
              <a:gd name="connsiteY4" fmla="*/ 1943398 h 1943398"/>
              <a:gd name="connsiteX5" fmla="*/ 0 w 1943398"/>
              <a:gd name="connsiteY5" fmla="*/ 1943398 h 1943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43398" h="1943398">
                <a:moveTo>
                  <a:pt x="0" y="0"/>
                </a:moveTo>
                <a:lnTo>
                  <a:pt x="1943398" y="0"/>
                </a:lnTo>
                <a:lnTo>
                  <a:pt x="1943398" y="148825"/>
                </a:lnTo>
                <a:lnTo>
                  <a:pt x="148762" y="148825"/>
                </a:lnTo>
                <a:lnTo>
                  <a:pt x="148762" y="1943398"/>
                </a:lnTo>
                <a:lnTo>
                  <a:pt x="0" y="194339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pic>
        <p:nvPicPr>
          <p:cNvPr id="10" name="Grafik 13">
            <a:extLst>
              <a:ext uri="{FF2B5EF4-FFF2-40B4-BE49-F238E27FC236}">
                <a16:creationId xmlns:a16="http://schemas.microsoft.com/office/drawing/2014/main" id="{72E56C89-9162-4645-9440-B3443F2ECD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388" t="32334" r="22348" b="32266"/>
          <a:stretch/>
        </p:blipFill>
        <p:spPr>
          <a:xfrm>
            <a:off x="11294270" y="6324661"/>
            <a:ext cx="641350" cy="28421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903B768-C96E-4D0C-8C6A-1C6CAA783930}"/>
              </a:ext>
            </a:extLst>
          </p:cNvPr>
          <p:cNvSpPr/>
          <p:nvPr userDrawn="1"/>
        </p:nvSpPr>
        <p:spPr bwMode="ltGray">
          <a:xfrm>
            <a:off x="5186089" y="2641401"/>
            <a:ext cx="108000" cy="39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3F577-6B30-4984-AD80-D970F3F8B38B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0" y="1599349"/>
            <a:ext cx="7219864" cy="3616253"/>
          </a:xfrm>
          <a:solidFill>
            <a:schemeClr val="tx1"/>
          </a:solidFill>
        </p:spPr>
        <p:txBody>
          <a:bodyPr vert="horz" lIns="784800" tIns="784800" rIns="784800" bIns="784800" anchor="b" anchorCtr="0">
            <a:spAutoFit/>
          </a:bodyPr>
          <a:lstStyle>
            <a:lvl1pPr algn="l">
              <a:lnSpc>
                <a:spcPct val="100000"/>
              </a:lnSpc>
              <a:defRPr sz="4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8442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5692150-EFC7-4A82-97C7-A1E8205079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39410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5692150-EFC7-4A82-97C7-A1E8205079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53F577-6B30-4984-AD80-D970F3F8B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007" y="1421716"/>
            <a:ext cx="9360000" cy="3079223"/>
          </a:xfrm>
          <a:noFill/>
        </p:spPr>
        <p:txBody>
          <a:bodyPr vert="horz" lIns="0" tIns="0" rIns="0" bIns="0" anchor="t">
            <a:noAutofit/>
          </a:bodyPr>
          <a:lstStyle>
            <a:lvl1pPr algn="l">
              <a:defRPr sz="4400"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D005F42-7729-4CE8-8AE8-4F54DB075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388" t="32334" r="22348" b="32266"/>
          <a:stretch/>
        </p:blipFill>
        <p:spPr>
          <a:xfrm>
            <a:off x="11294270" y="6324661"/>
            <a:ext cx="641350" cy="284217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720C28E-2F52-4906-B079-CF896DB2E2CB}"/>
              </a:ext>
            </a:extLst>
          </p:cNvPr>
          <p:cNvSpPr/>
          <p:nvPr userDrawn="1"/>
        </p:nvSpPr>
        <p:spPr bwMode="ltGray">
          <a:xfrm>
            <a:off x="659395" y="1025716"/>
            <a:ext cx="396000" cy="396000"/>
          </a:xfrm>
          <a:custGeom>
            <a:avLst/>
            <a:gdLst>
              <a:gd name="connsiteX0" fmla="*/ 0 w 396000"/>
              <a:gd name="connsiteY0" fmla="*/ 0 h 396000"/>
              <a:gd name="connsiteX1" fmla="*/ 54000 w 396000"/>
              <a:gd name="connsiteY1" fmla="*/ 0 h 396000"/>
              <a:gd name="connsiteX2" fmla="*/ 396000 w 396000"/>
              <a:gd name="connsiteY2" fmla="*/ 0 h 396000"/>
              <a:gd name="connsiteX3" fmla="*/ 396000 w 396000"/>
              <a:gd name="connsiteY3" fmla="*/ 54000 h 396000"/>
              <a:gd name="connsiteX4" fmla="*/ 54000 w 396000"/>
              <a:gd name="connsiteY4" fmla="*/ 54000 h 396000"/>
              <a:gd name="connsiteX5" fmla="*/ 54000 w 396000"/>
              <a:gd name="connsiteY5" fmla="*/ 396000 h 396000"/>
              <a:gd name="connsiteX6" fmla="*/ 0 w 396000"/>
              <a:gd name="connsiteY6" fmla="*/ 396000 h 396000"/>
              <a:gd name="connsiteX7" fmla="*/ 0 w 396000"/>
              <a:gd name="connsiteY7" fmla="*/ 54000 h 3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6000" h="396000">
                <a:moveTo>
                  <a:pt x="0" y="0"/>
                </a:moveTo>
                <a:lnTo>
                  <a:pt x="54000" y="0"/>
                </a:lnTo>
                <a:lnTo>
                  <a:pt x="396000" y="0"/>
                </a:lnTo>
                <a:lnTo>
                  <a:pt x="396000" y="54000"/>
                </a:lnTo>
                <a:lnTo>
                  <a:pt x="54000" y="54000"/>
                </a:lnTo>
                <a:lnTo>
                  <a:pt x="54000" y="396000"/>
                </a:lnTo>
                <a:lnTo>
                  <a:pt x="0" y="396000"/>
                </a:lnTo>
                <a:lnTo>
                  <a:pt x="0" y="54000"/>
                </a:lnTo>
                <a:close/>
              </a:path>
            </a:pathLst>
          </a:custGeom>
          <a:gradFill>
            <a:gsLst>
              <a:gs pos="0">
                <a:srgbClr val="D65200"/>
              </a:gs>
              <a:gs pos="100000">
                <a:srgbClr val="59008D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9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3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38C78C0-564C-49B7-9976-D548D0EBF54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21762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38C78C0-564C-49B7-9976-D548D0EBF5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48C60-DA33-439E-A260-090E12BDB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484313"/>
            <a:ext cx="11665123" cy="45643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5C5ECD-747D-4145-BF9A-0BBAA39BC5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525" y="6299178"/>
            <a:ext cx="9560683" cy="1138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83C5075-9166-445B-99FB-9165732F72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6536" y="773044"/>
            <a:ext cx="11439083" cy="28469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8091531F-3FDB-4315-A11A-920C427C6B9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7FC42E5B-C9F8-4EB9-9855-F9318BDF4909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64208" y="6511093"/>
            <a:ext cx="9360000" cy="11189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B9742B05-624F-42B7-9772-F30355847E3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D32FB256-7080-431C-B9F3-8E4D2613C725}" type="slidenum">
              <a:rPr lang="en-US" smtClean="0"/>
              <a:pPr>
                <a:lnSpc>
                  <a:spcPct val="90000"/>
                </a:lnSpc>
              </a:pPr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204300-9833-478B-A469-3914A2B72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6" y="368659"/>
            <a:ext cx="11439083" cy="370101"/>
          </a:xfrm>
        </p:spPr>
        <p:txBody>
          <a:bodyPr vert="horz"/>
          <a:lstStyle>
            <a:lvl1pPr>
              <a:defRPr b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618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A825668-9488-4F24-9DA6-4141BDDD83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87297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A825668-9488-4F24-9DA6-4141BDDD83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73C8017-E963-4FB2-88EF-C66A77EAA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6" y="368659"/>
            <a:ext cx="11439083" cy="370101"/>
          </a:xfrm>
        </p:spPr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A2280F8-83BE-4015-B124-CB246F1305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525" y="6299178"/>
            <a:ext cx="9560683" cy="1138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4ED53E-4DA4-4E24-9901-BB29CFBB8D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6536" y="773044"/>
            <a:ext cx="11439083" cy="28469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38ED5F8-F372-450B-877B-FC6959EA9346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73FFDA1-0E3F-4C88-A019-9F01E63D3B3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6B7B8A5-3AD3-4464-A3FA-00E0BD2A48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D32FB256-7080-431C-B9F3-8E4D2613C725}" type="slidenum">
              <a:rPr lang="en-US" smtClean="0"/>
              <a:pPr>
                <a:lnSpc>
                  <a:spcPct val="9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4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46A306C4-68BB-40DA-8745-827094D3579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1827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46A306C4-68BB-40DA-8745-827094D357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074973-3D94-45F5-B918-77F735DDD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524" y="1484313"/>
            <a:ext cx="5580064" cy="46317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957B90-3C3C-4B6F-8665-AF082E4BF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524" y="2157067"/>
            <a:ext cx="5580063" cy="389159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85D64D-A189-449B-805E-0D3DA414D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5619" y="1484313"/>
            <a:ext cx="5580000" cy="46317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10A486-8B73-4325-B5C4-A0C65C915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5619" y="2157067"/>
            <a:ext cx="5580000" cy="389159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A654C7ED-9209-46BC-948F-280A0FD1A5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525" y="6299178"/>
            <a:ext cx="9560683" cy="1138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64B945F-A3F1-43D1-A2AB-52AD6972E1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6536" y="773044"/>
            <a:ext cx="11439083" cy="284693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9F6C8F-F202-4DB2-9CFF-358FAC50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6" y="368659"/>
            <a:ext cx="11439083" cy="370101"/>
          </a:xfrm>
        </p:spPr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0D8A51-7AB5-497C-9029-03912B735752}"/>
              </a:ext>
            </a:extLst>
          </p:cNvPr>
          <p:cNvCxnSpPr>
            <a:cxnSpLocks/>
          </p:cNvCxnSpPr>
          <p:nvPr userDrawn="1"/>
        </p:nvCxnSpPr>
        <p:spPr>
          <a:xfrm>
            <a:off x="263524" y="1972103"/>
            <a:ext cx="5580064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BF6A475-DD91-41C9-8E11-58A71FF51DFB}"/>
              </a:ext>
            </a:extLst>
          </p:cNvPr>
          <p:cNvCxnSpPr>
            <a:cxnSpLocks/>
          </p:cNvCxnSpPr>
          <p:nvPr userDrawn="1"/>
        </p:nvCxnSpPr>
        <p:spPr>
          <a:xfrm>
            <a:off x="6355619" y="1972103"/>
            <a:ext cx="558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21F7376C-E231-4D06-91AB-659FCD56CEC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D652568-9DA5-4A49-B652-8D507B8ECB3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E7505B3-5E3F-4B35-98B7-30E4B87A26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fld id="{D32FB256-7080-431C-B9F3-8E4D2613C725}" type="slidenum">
              <a:rPr lang="en-US" smtClean="0"/>
              <a:pPr>
                <a:lnSpc>
                  <a:spcPct val="90000"/>
                </a:lnSpc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8363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99" userDrawn="1">
          <p15:clr>
            <a:srgbClr val="5ACBF0"/>
          </p15:clr>
        </p15:guide>
        <p15:guide id="2" pos="3681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+ 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F822A031-9810-4E14-9898-F9401A3D06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77232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1" progId="TCLayout.ActiveDocument.1">
                  <p:embed/>
                </p:oleObj>
              </mc:Choice>
              <mc:Fallback>
                <p:oleObj name="think-cell Slide" r:id="rId3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F822A031-9810-4E14-9898-F9401A3D06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4A0B1A8-A7E8-49E9-B28D-F8DAED3086A7}"/>
              </a:ext>
            </a:extLst>
          </p:cNvPr>
          <p:cNvSpPr/>
          <p:nvPr userDrawn="1"/>
        </p:nvSpPr>
        <p:spPr>
          <a:xfrm>
            <a:off x="0" y="-1"/>
            <a:ext cx="551384" cy="398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D27ACA-6663-477A-8001-4198371C9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8413" y="1484313"/>
            <a:ext cx="5580235" cy="45643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C4D2E4E-5092-49A9-9471-03D871BCCD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ltGray">
          <a:xfrm>
            <a:off x="0" y="0"/>
            <a:ext cx="6096000" cy="6858000"/>
          </a:xfrm>
          <a:gradFill flip="none" rotWithShape="1">
            <a:gsLst>
              <a:gs pos="0">
                <a:srgbClr val="59008D"/>
              </a:gs>
              <a:gs pos="100000">
                <a:srgbClr val="D65200"/>
              </a:gs>
            </a:gsLst>
            <a:lin ang="18900000" scaled="1"/>
            <a:tileRect/>
          </a:gradFill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4107156-F806-480A-BE00-BB36D66AFC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28582" y="6299178"/>
            <a:ext cx="4140000" cy="113877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37A8D1-31AB-4D11-BD64-4E1C0F973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719" y="368659"/>
            <a:ext cx="5354900" cy="723724"/>
          </a:xfrm>
        </p:spPr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Freeform: Shape 14">
            <a:extLst>
              <a:ext uri="{FF2B5EF4-FFF2-40B4-BE49-F238E27FC236}">
                <a16:creationId xmlns:a16="http://schemas.microsoft.com/office/drawing/2014/main" id="{1D53C5E3-3815-4F9B-A8B5-CD590D1FD39C}"/>
              </a:ext>
            </a:extLst>
          </p:cNvPr>
          <p:cNvSpPr/>
          <p:nvPr userDrawn="1"/>
        </p:nvSpPr>
        <p:spPr bwMode="ltGray">
          <a:xfrm>
            <a:off x="6350319" y="168063"/>
            <a:ext cx="230400" cy="230400"/>
          </a:xfrm>
          <a:custGeom>
            <a:avLst/>
            <a:gdLst>
              <a:gd name="connsiteX0" fmla="*/ 0 w 230400"/>
              <a:gd name="connsiteY0" fmla="*/ 0 h 230400"/>
              <a:gd name="connsiteX1" fmla="*/ 39600 w 230400"/>
              <a:gd name="connsiteY1" fmla="*/ 0 h 230400"/>
              <a:gd name="connsiteX2" fmla="*/ 230400 w 230400"/>
              <a:gd name="connsiteY2" fmla="*/ 0 h 230400"/>
              <a:gd name="connsiteX3" fmla="*/ 230400 w 230400"/>
              <a:gd name="connsiteY3" fmla="*/ 39600 h 230400"/>
              <a:gd name="connsiteX4" fmla="*/ 39600 w 230400"/>
              <a:gd name="connsiteY4" fmla="*/ 39600 h 230400"/>
              <a:gd name="connsiteX5" fmla="*/ 39600 w 230400"/>
              <a:gd name="connsiteY5" fmla="*/ 230400 h 230400"/>
              <a:gd name="connsiteX6" fmla="*/ 0 w 230400"/>
              <a:gd name="connsiteY6" fmla="*/ 230400 h 230400"/>
              <a:gd name="connsiteX7" fmla="*/ 0 w 230400"/>
              <a:gd name="connsiteY7" fmla="*/ 39600 h 2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400" h="230400">
                <a:moveTo>
                  <a:pt x="0" y="0"/>
                </a:moveTo>
                <a:lnTo>
                  <a:pt x="39600" y="0"/>
                </a:lnTo>
                <a:lnTo>
                  <a:pt x="230400" y="0"/>
                </a:lnTo>
                <a:lnTo>
                  <a:pt x="230400" y="39600"/>
                </a:lnTo>
                <a:lnTo>
                  <a:pt x="39600" y="39600"/>
                </a:lnTo>
                <a:lnTo>
                  <a:pt x="39600" y="230400"/>
                </a:lnTo>
                <a:lnTo>
                  <a:pt x="0" y="230400"/>
                </a:lnTo>
                <a:lnTo>
                  <a:pt x="0" y="39600"/>
                </a:lnTo>
                <a:close/>
              </a:path>
            </a:pathLst>
          </a:custGeom>
          <a:gradFill flip="none" rotWithShape="1">
            <a:gsLst>
              <a:gs pos="15000">
                <a:srgbClr val="59008D"/>
              </a:gs>
              <a:gs pos="100000">
                <a:srgbClr val="D652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9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0B2EFE4-8A9E-4B05-8FB7-18ECE0C091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80719" y="773044"/>
            <a:ext cx="5354900" cy="284693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4514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99" userDrawn="1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CDB7B988-6AAC-425A-8EB7-B35E45642F6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580874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592" imgH="591" progId="TCLayout.ActiveDocument.1">
                  <p:embed/>
                </p:oleObj>
              </mc:Choice>
              <mc:Fallback>
                <p:oleObj name="think-cell Slide" r:id="rId15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CDB7B988-6AAC-425A-8EB7-B35E45642F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403B6A-A39E-4DBD-94C8-6A6493DA9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6" y="368660"/>
            <a:ext cx="11439083" cy="37010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06A71-E74D-45FE-8F50-22C8A55F8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525" y="1484313"/>
            <a:ext cx="11665123" cy="45643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Eights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EB27C-5F66-4D58-A642-673789AFC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14807" y="6511093"/>
            <a:ext cx="424796" cy="11189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lnSpc>
                <a:spcPct val="90000"/>
              </a:lnSpc>
              <a:defRPr sz="800">
                <a:solidFill>
                  <a:schemeClr val="accent5"/>
                </a:solidFill>
              </a:defRPr>
            </a:lvl1pPr>
          </a:lstStyle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72C7D-C187-4E4A-B048-CA74A53CA1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208" y="6511093"/>
            <a:ext cx="9360000" cy="111890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lnSpc>
                <a:spcPct val="90000"/>
              </a:lnSpc>
              <a:defRPr sz="800">
                <a:solidFill>
                  <a:schemeClr val="accent5"/>
                </a:solidFill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6C1A9-C9FD-437B-B656-30962B8A1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3525" y="6511093"/>
            <a:ext cx="137858" cy="11189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lnSpc>
                <a:spcPct val="90000"/>
              </a:lnSpc>
              <a:defRPr sz="800">
                <a:solidFill>
                  <a:schemeClr val="accent5"/>
                </a:solidFill>
              </a:defRPr>
            </a:lvl1pPr>
          </a:lstStyle>
          <a:p>
            <a:pPr>
              <a:lnSpc>
                <a:spcPct val="90000"/>
              </a:lnSpc>
            </a:pPr>
            <a:fld id="{D32FB256-7080-431C-B9F3-8E4D2613C725}" type="slidenum">
              <a:rPr lang="en-US" smtClean="0"/>
              <a:pPr>
                <a:lnSpc>
                  <a:spcPct val="90000"/>
                </a:lnSpc>
              </a:pPr>
              <a:t>‹#›</a:t>
            </a:fld>
            <a:endParaRPr lang="en-US" dirty="0"/>
          </a:p>
        </p:txBody>
      </p:sp>
      <p:pic>
        <p:nvPicPr>
          <p:cNvPr id="8" name="Grafik 13">
            <a:extLst>
              <a:ext uri="{FF2B5EF4-FFF2-40B4-BE49-F238E27FC236}">
                <a16:creationId xmlns:a16="http://schemas.microsoft.com/office/drawing/2014/main" id="{4D48AC59-7389-45AE-9C6C-7A5C18CB93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2388" t="32334" r="22348" b="32266"/>
          <a:stretch/>
        </p:blipFill>
        <p:spPr>
          <a:xfrm>
            <a:off x="11294270" y="6324661"/>
            <a:ext cx="641350" cy="284217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60DC8AD-AF6F-450A-BCB4-49BF3A73721F}"/>
              </a:ext>
            </a:extLst>
          </p:cNvPr>
          <p:cNvSpPr/>
          <p:nvPr userDrawn="1"/>
        </p:nvSpPr>
        <p:spPr bwMode="ltGray">
          <a:xfrm>
            <a:off x="266137" y="164115"/>
            <a:ext cx="230400" cy="230400"/>
          </a:xfrm>
          <a:custGeom>
            <a:avLst/>
            <a:gdLst>
              <a:gd name="connsiteX0" fmla="*/ 0 w 230400"/>
              <a:gd name="connsiteY0" fmla="*/ 0 h 230400"/>
              <a:gd name="connsiteX1" fmla="*/ 39600 w 230400"/>
              <a:gd name="connsiteY1" fmla="*/ 0 h 230400"/>
              <a:gd name="connsiteX2" fmla="*/ 230400 w 230400"/>
              <a:gd name="connsiteY2" fmla="*/ 0 h 230400"/>
              <a:gd name="connsiteX3" fmla="*/ 230400 w 230400"/>
              <a:gd name="connsiteY3" fmla="*/ 39600 h 230400"/>
              <a:gd name="connsiteX4" fmla="*/ 39600 w 230400"/>
              <a:gd name="connsiteY4" fmla="*/ 39600 h 230400"/>
              <a:gd name="connsiteX5" fmla="*/ 39600 w 230400"/>
              <a:gd name="connsiteY5" fmla="*/ 230400 h 230400"/>
              <a:gd name="connsiteX6" fmla="*/ 0 w 230400"/>
              <a:gd name="connsiteY6" fmla="*/ 230400 h 230400"/>
              <a:gd name="connsiteX7" fmla="*/ 0 w 230400"/>
              <a:gd name="connsiteY7" fmla="*/ 39600 h 2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0400" h="230400">
                <a:moveTo>
                  <a:pt x="0" y="0"/>
                </a:moveTo>
                <a:lnTo>
                  <a:pt x="39600" y="0"/>
                </a:lnTo>
                <a:lnTo>
                  <a:pt x="230400" y="0"/>
                </a:lnTo>
                <a:lnTo>
                  <a:pt x="230400" y="39600"/>
                </a:lnTo>
                <a:lnTo>
                  <a:pt x="39600" y="39600"/>
                </a:lnTo>
                <a:lnTo>
                  <a:pt x="39600" y="230400"/>
                </a:lnTo>
                <a:lnTo>
                  <a:pt x="0" y="230400"/>
                </a:lnTo>
                <a:lnTo>
                  <a:pt x="0" y="39600"/>
                </a:lnTo>
                <a:close/>
              </a:path>
            </a:pathLst>
          </a:custGeom>
          <a:gradFill flip="none" rotWithShape="1">
            <a:gsLst>
              <a:gs pos="15000">
                <a:srgbClr val="59008D"/>
              </a:gs>
              <a:gs pos="100000">
                <a:srgbClr val="D652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900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37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55" r:id="rId3"/>
    <p:sldLayoutId id="2147483743" r:id="rId4"/>
    <p:sldLayoutId id="2147483756" r:id="rId5"/>
    <p:sldLayoutId id="2147483744" r:id="rId6"/>
    <p:sldLayoutId id="2147483745" r:id="rId7"/>
    <p:sldLayoutId id="2147483751" r:id="rId8"/>
    <p:sldLayoutId id="2147483746" r:id="rId9"/>
    <p:sldLayoutId id="2147483748" r:id="rId10"/>
    <p:sldLayoutId id="2147483749" r:id="rId11"/>
    <p:sldLayoutId id="2147483758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100"/>
        </a:spcBef>
        <a:spcAft>
          <a:spcPts val="100"/>
        </a:spcAft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j-lt"/>
          <a:ea typeface="+mn-ea"/>
          <a:cs typeface="+mn-cs"/>
        </a:defRPr>
      </a:lvl4pPr>
      <a:lvl5pPr marL="719138" indent="-179388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00" indent="-1800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1800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000" indent="-1800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6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6" userDrawn="1">
          <p15:clr>
            <a:srgbClr val="5ACBF0"/>
          </p15:clr>
        </p15:guide>
        <p15:guide id="2" pos="7514" userDrawn="1">
          <p15:clr>
            <a:srgbClr val="5ACBF0"/>
          </p15:clr>
        </p15:guide>
        <p15:guide id="3" orient="horz" pos="935">
          <p15:clr>
            <a:srgbClr val="5ACBF0"/>
          </p15:clr>
        </p15:guide>
        <p15:guide id="5" pos="3840">
          <p15:clr>
            <a:srgbClr val="5ACBF0"/>
          </p15:clr>
        </p15:guide>
        <p15:guide id="6" orient="horz" pos="3816" userDrawn="1">
          <p15:clr>
            <a:srgbClr val="5ACBF0"/>
          </p15:clr>
        </p15:guide>
        <p15:guide id="8" orient="horz" pos="236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Relationship Id="rId6" Type="http://schemas.openxmlformats.org/officeDocument/2006/relationships/image" Target="../media/image29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1.wdp"/><Relationship Id="rId3" Type="http://schemas.openxmlformats.org/officeDocument/2006/relationships/tags" Target="../tags/tag30.xml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1.jpg"/><Relationship Id="rId11" Type="http://schemas.openxmlformats.org/officeDocument/2006/relationships/image" Target="../media/image36.svg"/><Relationship Id="rId5" Type="http://schemas.openxmlformats.org/officeDocument/2006/relationships/image" Target="../media/image30.png"/><Relationship Id="rId15" Type="http://schemas.microsoft.com/office/2007/relationships/hdphoto" Target="../media/hdphoto2.wdp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6.jp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12" Type="http://schemas.microsoft.com/office/2007/relationships/hdphoto" Target="../media/hdphoto5.wdp"/><Relationship Id="rId17" Type="http://schemas.openxmlformats.org/officeDocument/2006/relationships/image" Target="../media/image50.sv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9.png"/><Relationship Id="rId1" Type="http://schemas.openxmlformats.org/officeDocument/2006/relationships/tags" Target="../tags/tag31.xml"/><Relationship Id="rId6" Type="http://schemas.openxmlformats.org/officeDocument/2006/relationships/image" Target="../media/image41.jpg"/><Relationship Id="rId11" Type="http://schemas.openxmlformats.org/officeDocument/2006/relationships/image" Target="../media/image45.png"/><Relationship Id="rId5" Type="http://schemas.openxmlformats.org/officeDocument/2006/relationships/image" Target="../media/image40.jpg"/><Relationship Id="rId15" Type="http://schemas.openxmlformats.org/officeDocument/2006/relationships/image" Target="../media/image48.svg"/><Relationship Id="rId10" Type="http://schemas.openxmlformats.org/officeDocument/2006/relationships/image" Target="../media/image44.jpg"/><Relationship Id="rId4" Type="http://schemas.microsoft.com/office/2007/relationships/hdphoto" Target="../media/hdphoto3.wdp"/><Relationship Id="rId9" Type="http://schemas.openxmlformats.org/officeDocument/2006/relationships/image" Target="../media/image43.jpeg"/><Relationship Id="rId1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7.wdp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35.xml"/><Relationship Id="rId7" Type="http://schemas.openxmlformats.org/officeDocument/2006/relationships/image" Target="../media/image31.jp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0.png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10" Type="http://schemas.openxmlformats.org/officeDocument/2006/relationships/image" Target="../media/image71.sv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Relationship Id="rId6" Type="http://schemas.openxmlformats.org/officeDocument/2006/relationships/image" Target="../media/image2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2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notesSlide" Target="../notesSlides/notesSlide7.xml"/><Relationship Id="rId7" Type="http://schemas.openxmlformats.org/officeDocument/2006/relationships/diagramLayout" Target="../diagrams/layout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diagramData" Target="../diagrams/data1.xml"/><Relationship Id="rId5" Type="http://schemas.openxmlformats.org/officeDocument/2006/relationships/image" Target="../media/image1.emf"/><Relationship Id="rId10" Type="http://schemas.microsoft.com/office/2007/relationships/diagramDrawing" Target="../diagrams/drawing1.xml"/><Relationship Id="rId4" Type="http://schemas.openxmlformats.org/officeDocument/2006/relationships/oleObject" Target="../embeddings/oleObject15.bin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0D0D7169-519C-4B01-BE8D-94CFFC3FD6F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0D0D7169-519C-4B01-BE8D-94CFFC3FD6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hteck 6" hidden="1">
            <a:extLst>
              <a:ext uri="{FF2B5EF4-FFF2-40B4-BE49-F238E27FC236}">
                <a16:creationId xmlns:a16="http://schemas.microsoft.com/office/drawing/2014/main" id="{8D493EB8-67AD-44CE-8795-A8D2C8C3DD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kumimoji="0" lang="en-US" sz="4400" u="none" strike="noStrike" kern="1200" cap="none" spc="0" normalizeH="0" noProof="0" dirty="0">
              <a:ln>
                <a:noFill/>
              </a:ln>
              <a:solidFill>
                <a:srgbClr val="505557"/>
              </a:solidFill>
              <a:effectLst/>
              <a:uLnTx/>
              <a:uFillTx/>
              <a:ea typeface="+mj-ea"/>
              <a:cs typeface="+mj-cs"/>
              <a:sym typeface="TKTypeRegular" panose="020B0306040502020204" pitchFamily="34" charset="0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E71B6BEF-F7A7-4AEA-A7F4-E9A141A09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299" y="4004582"/>
            <a:ext cx="7890439" cy="512448"/>
          </a:xfrm>
        </p:spPr>
        <p:txBody>
          <a:bodyPr vert="horz"/>
          <a:lstStyle/>
          <a:p>
            <a:r>
              <a:rPr lang="en-US" dirty="0">
                <a:latin typeface="TKE Type" panose="020B0504030202060203" pitchFamily="34" charset="0"/>
              </a:rPr>
              <a:t>MAX system</a:t>
            </a:r>
            <a:endParaRPr lang="en-US" dirty="0"/>
          </a:p>
        </p:txBody>
      </p:sp>
      <p:sp>
        <p:nvSpPr>
          <p:cNvPr id="4" name="Untertitel 3">
            <a:extLst>
              <a:ext uri="{FF2B5EF4-FFF2-40B4-BE49-F238E27FC236}">
                <a16:creationId xmlns:a16="http://schemas.microsoft.com/office/drawing/2014/main" id="{21F219A7-DA9B-4F01-954E-028729E52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1299" y="4552993"/>
            <a:ext cx="7890439" cy="249299"/>
          </a:xfrm>
        </p:spPr>
        <p:txBody>
          <a:bodyPr/>
          <a:lstStyle/>
          <a:p>
            <a:pPr algn="l"/>
            <a:r>
              <a:rPr lang="en-US" altLang="ko-KR" sz="1800" b="0" i="0" u="none" strike="noStrike" baseline="0" dirty="0">
                <a:latin typeface="+mn-ea"/>
              </a:rPr>
              <a:t>Real-time, cloud-based predictive maintenance solution</a:t>
            </a:r>
            <a:endParaRPr lang="en-US" dirty="0">
              <a:latin typeface="+mn-ea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E8AA85-0DEC-4841-885A-E13E4CF1E1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1299" y="5023202"/>
            <a:ext cx="7890439" cy="393185"/>
          </a:xfrm>
        </p:spPr>
        <p:txBody>
          <a:bodyPr/>
          <a:lstStyle/>
          <a:p>
            <a:r>
              <a:rPr lang="en-US" dirty="0"/>
              <a:t>November 2022</a:t>
            </a:r>
          </a:p>
          <a:p>
            <a:r>
              <a:rPr lang="en-US" altLang="ko-KR" dirty="0"/>
              <a:t>TK Elevator Korea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41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Virtual coach Design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06B923-41ED-9536-844C-25671CB40B59}"/>
              </a:ext>
            </a:extLst>
          </p:cNvPr>
          <p:cNvSpPr txBox="1"/>
          <p:nvPr/>
        </p:nvSpPr>
        <p:spPr>
          <a:xfrm>
            <a:off x="454944" y="191683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v"/>
            </a:pPr>
            <a:r>
              <a:rPr lang="ko-KR" altLang="en-US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코칭 휴리스틱 알고리즘</a:t>
            </a:r>
            <a:endParaRPr lang="ko-KR" altLang="ko-KR" sz="1600" b="1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05715D-3EF2-8DEE-9A22-8929B3935B61}"/>
              </a:ext>
            </a:extLst>
          </p:cNvPr>
          <p:cNvSpPr txBox="1"/>
          <p:nvPr/>
        </p:nvSpPr>
        <p:spPr>
          <a:xfrm>
            <a:off x="454944" y="8596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v"/>
            </a:pPr>
            <a:r>
              <a:rPr lang="ko-KR" altLang="en-US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데이터 구성</a:t>
            </a:r>
            <a:endParaRPr lang="ko-KR" altLang="ko-KR" sz="1600" b="1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A9EDCA-5810-90B9-BBEE-CD1A4FDF83A4}"/>
              </a:ext>
            </a:extLst>
          </p:cNvPr>
          <p:cNvSpPr txBox="1"/>
          <p:nvPr/>
        </p:nvSpPr>
        <p:spPr>
          <a:xfrm>
            <a:off x="731404" y="2214080"/>
            <a:ext cx="10333148" cy="611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i="0" u="none" strike="noStrike" baseline="0" dirty="0">
                <a:latin typeface="+mn-ea"/>
              </a:rPr>
              <a:t>휴리스틱</a:t>
            </a:r>
            <a:r>
              <a:rPr lang="en-US" altLang="ko-KR" sz="1200" b="0" i="0" u="none" strike="noStrike" baseline="0" dirty="0">
                <a:latin typeface="+mn-ea"/>
              </a:rPr>
              <a:t>(heuristics)</a:t>
            </a:r>
            <a:r>
              <a:rPr lang="ko-KR" altLang="en-US" sz="1200" b="0" i="0" u="none" strike="noStrike" baseline="0" dirty="0">
                <a:latin typeface="+mn-ea"/>
              </a:rPr>
              <a:t>이란 불충분한 시간이나 정보로 인하여 합리적인 판단을 할 수 없거나</a:t>
            </a:r>
            <a:r>
              <a:rPr lang="en-US" altLang="ko-KR" sz="1200" b="0" i="0" u="none" strike="noStrike" baseline="0" dirty="0">
                <a:latin typeface="+mn-ea"/>
              </a:rPr>
              <a:t>, </a:t>
            </a:r>
            <a:r>
              <a:rPr lang="ko-KR" altLang="en-US" sz="1200" b="0" i="0" u="none" strike="noStrike" baseline="0" dirty="0">
                <a:latin typeface="+mn-ea"/>
              </a:rPr>
              <a:t>체계적이면서 합리적인 판단이 굳이 필요하지 않은 상황에서 사람들이 빠르게 사용할 수 있게 보다 용이하게 구성된 간편추론의 방법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29C01154-FE73-AEE4-00A3-3188CE76DD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642" y="3127386"/>
            <a:ext cx="5436604" cy="30830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E8A42C-12DB-C395-D5CF-B435F92B0B93}"/>
              </a:ext>
            </a:extLst>
          </p:cNvPr>
          <p:cNvSpPr txBox="1"/>
          <p:nvPr/>
        </p:nvSpPr>
        <p:spPr>
          <a:xfrm>
            <a:off x="6958930" y="3375765"/>
            <a:ext cx="4536502" cy="24354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>
                <a:latin typeface="+mn-ea"/>
              </a:rPr>
              <a:t>코칭 방법</a:t>
            </a:r>
            <a:endParaRPr lang="en-US" altLang="ko-KR" sz="1600" dirty="0">
              <a:latin typeface="+mn-ea"/>
            </a:endParaRPr>
          </a:p>
          <a:p>
            <a:pPr marL="228600" indent="-228600">
              <a:lnSpc>
                <a:spcPct val="200000"/>
              </a:lnSpc>
              <a:buFont typeface="+mj-ea"/>
              <a:buAutoNum type="circleNumDbPlain"/>
            </a:pPr>
            <a:r>
              <a:rPr lang="en-US" altLang="ko-KR" sz="1200" dirty="0">
                <a:latin typeface="+mn-ea"/>
              </a:rPr>
              <a:t>15</a:t>
            </a:r>
            <a:r>
              <a:rPr lang="ko-KR" altLang="en-US" sz="1200" dirty="0">
                <a:latin typeface="+mn-ea"/>
              </a:rPr>
              <a:t>초 전후의 고장 코드 수집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200" dirty="0">
                <a:latin typeface="+mn-ea"/>
              </a:rPr>
              <a:t>각 고장코드의 심각도를 반영한 가중치와 가장 적절한 원인을 기준으로 순위를 정렬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200" dirty="0">
                <a:latin typeface="+mn-ea"/>
              </a:rPr>
              <a:t>총 점수가 높은 항목을 고장원인으로 선정 </a:t>
            </a:r>
            <a:endParaRPr lang="en-US" altLang="ko-KR" sz="1200" dirty="0">
              <a:latin typeface="+mn-ea"/>
            </a:endParaRPr>
          </a:p>
          <a:p>
            <a:pPr marL="228600" indent="-228600">
              <a:lnSpc>
                <a:spcPct val="200000"/>
              </a:lnSpc>
              <a:buFont typeface="+mj-ea"/>
              <a:buAutoNum type="circleNumDbPlain"/>
            </a:pPr>
            <a:r>
              <a:rPr lang="ko-KR" altLang="en-US" sz="1200" dirty="0">
                <a:latin typeface="+mn-ea"/>
              </a:rPr>
              <a:t>조치 가이드를 발급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6" name="표 2">
            <a:extLst>
              <a:ext uri="{FF2B5EF4-FFF2-40B4-BE49-F238E27FC236}">
                <a16:creationId xmlns:a16="http://schemas.microsoft.com/office/drawing/2014/main" id="{BE7D31A4-7754-9193-4381-56BC2E0DA6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051589"/>
              </p:ext>
            </p:extLst>
          </p:nvPr>
        </p:nvGraphicFramePr>
        <p:xfrm>
          <a:off x="893423" y="1294128"/>
          <a:ext cx="10603175" cy="457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63925">
                  <a:extLst>
                    <a:ext uri="{9D8B030D-6E8A-4147-A177-3AD203B41FA5}">
                      <a16:colId xmlns:a16="http://schemas.microsoft.com/office/drawing/2014/main" val="2560542566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2860010688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4208105338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1024061086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439240116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2639613422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506040280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2210132555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3388539279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3865310407"/>
                    </a:ext>
                  </a:extLst>
                </a:gridCol>
                <a:gridCol w="963925">
                  <a:extLst>
                    <a:ext uri="{9D8B030D-6E8A-4147-A177-3AD203B41FA5}">
                      <a16:colId xmlns:a16="http://schemas.microsoft.com/office/drawing/2014/main" val="3046461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고장코드</a:t>
                      </a:r>
                      <a:endParaRPr lang="de-DE" sz="1200" b="0" kern="120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고장설명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고장가중치</a:t>
                      </a:r>
                      <a:endParaRPr lang="de-DE" sz="1200" b="0" kern="1200" dirty="0">
                        <a:solidFill>
                          <a:schemeClr val="bg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운행중지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고장원인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조치방법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조치순위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사용자재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고장위치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고장유형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ko-KR" altLang="en-US" sz="1200" b="0" kern="12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조치유형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073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022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 Predictive Maintenance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D8668-97B0-B3DA-B280-1DCB5E934014}"/>
              </a:ext>
            </a:extLst>
          </p:cNvPr>
          <p:cNvSpPr txBox="1"/>
          <p:nvPr/>
        </p:nvSpPr>
        <p:spPr>
          <a:xfrm>
            <a:off x="454944" y="836712"/>
            <a:ext cx="105015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v"/>
            </a:pPr>
            <a:r>
              <a:rPr lang="en-US" altLang="ko-KR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Goal</a:t>
            </a:r>
            <a:endParaRPr lang="ko-KR" altLang="ko-KR" sz="1600" b="1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94E0E-8A3F-C16E-1CDA-7B1B639D2A95}"/>
              </a:ext>
            </a:extLst>
          </p:cNvPr>
          <p:cNvSpPr txBox="1"/>
          <p:nvPr/>
        </p:nvSpPr>
        <p:spPr>
          <a:xfrm>
            <a:off x="731404" y="1148169"/>
            <a:ext cx="10501596" cy="698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ko-KR" sz="1400" dirty="0">
                <a:solidFill>
                  <a:srgbClr val="000000"/>
                </a:solidFill>
                <a:latin typeface="+mn-ea"/>
              </a:rPr>
              <a:t>Machine Learning 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알고리즘을 통해 추세를 식별하고 수리의 필요성을 결정하여 기술자가 원격 또는 출장으로 더 나은 유지</a:t>
            </a:r>
            <a:r>
              <a:rPr lang="en-US" altLang="ko-KR" sz="1400" dirty="0">
                <a:solidFill>
                  <a:srgbClr val="000000"/>
                </a:solidFill>
                <a:latin typeface="+mn-ea"/>
              </a:rPr>
              <a:t>.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관리를 수행할 수 있도록 권장 사항을 제공하여 예상치 못한 고장을 예방</a:t>
            </a:r>
            <a:endParaRPr lang="en-US" altLang="ko-KR" sz="14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CE0631-84F5-A9E1-1143-3A4D137DDAE6}"/>
              </a:ext>
            </a:extLst>
          </p:cNvPr>
          <p:cNvSpPr txBox="1"/>
          <p:nvPr/>
        </p:nvSpPr>
        <p:spPr>
          <a:xfrm>
            <a:off x="450686" y="1974322"/>
            <a:ext cx="105015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v"/>
            </a:pPr>
            <a:r>
              <a:rPr lang="en-US" altLang="ko-KR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Process</a:t>
            </a:r>
            <a:endParaRPr lang="ko-KR" altLang="ko-KR" sz="1600" b="1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5" name="Rechteck 30">
            <a:extLst>
              <a:ext uri="{FF2B5EF4-FFF2-40B4-BE49-F238E27FC236}">
                <a16:creationId xmlns:a16="http://schemas.microsoft.com/office/drawing/2014/main" id="{E2E7347C-D184-2AB0-7319-2D8CCCC55511}"/>
              </a:ext>
            </a:extLst>
          </p:cNvPr>
          <p:cNvSpPr/>
          <p:nvPr/>
        </p:nvSpPr>
        <p:spPr>
          <a:xfrm>
            <a:off x="947428" y="2419019"/>
            <a:ext cx="2304256" cy="4339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Feature Engineering</a:t>
            </a:r>
          </a:p>
        </p:txBody>
      </p:sp>
      <p:sp>
        <p:nvSpPr>
          <p:cNvPr id="7" name="Rechteck 30">
            <a:extLst>
              <a:ext uri="{FF2B5EF4-FFF2-40B4-BE49-F238E27FC236}">
                <a16:creationId xmlns:a16="http://schemas.microsoft.com/office/drawing/2014/main" id="{4DE6B431-6097-FD0C-2D5F-E8326CBCA726}"/>
              </a:ext>
            </a:extLst>
          </p:cNvPr>
          <p:cNvSpPr/>
          <p:nvPr/>
        </p:nvSpPr>
        <p:spPr>
          <a:xfrm>
            <a:off x="3611724" y="2419018"/>
            <a:ext cx="2304256" cy="4339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Labeling</a:t>
            </a:r>
          </a:p>
        </p:txBody>
      </p:sp>
      <p:sp>
        <p:nvSpPr>
          <p:cNvPr id="8" name="Rechteck 30">
            <a:extLst>
              <a:ext uri="{FF2B5EF4-FFF2-40B4-BE49-F238E27FC236}">
                <a16:creationId xmlns:a16="http://schemas.microsoft.com/office/drawing/2014/main" id="{B7CAEB07-C589-0308-05E9-6DE6FAA2302C}"/>
              </a:ext>
            </a:extLst>
          </p:cNvPr>
          <p:cNvSpPr/>
          <p:nvPr/>
        </p:nvSpPr>
        <p:spPr>
          <a:xfrm>
            <a:off x="6276020" y="2419017"/>
            <a:ext cx="2304256" cy="433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Model Training</a:t>
            </a:r>
          </a:p>
        </p:txBody>
      </p:sp>
      <p:sp>
        <p:nvSpPr>
          <p:cNvPr id="10" name="Rechteck 30">
            <a:extLst>
              <a:ext uri="{FF2B5EF4-FFF2-40B4-BE49-F238E27FC236}">
                <a16:creationId xmlns:a16="http://schemas.microsoft.com/office/drawing/2014/main" id="{9E6CD330-FD36-5A0E-4C7D-D5396FA4BE26}"/>
              </a:ext>
            </a:extLst>
          </p:cNvPr>
          <p:cNvSpPr/>
          <p:nvPr/>
        </p:nvSpPr>
        <p:spPr>
          <a:xfrm>
            <a:off x="8919380" y="2419016"/>
            <a:ext cx="2304256" cy="4339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FFFF"/>
                </a:solidFill>
              </a:rPr>
              <a:t>Inference / Scoring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16EA99-8F84-D966-0892-B7F37C33C328}"/>
              </a:ext>
            </a:extLst>
          </p:cNvPr>
          <p:cNvSpPr txBox="1"/>
          <p:nvPr/>
        </p:nvSpPr>
        <p:spPr>
          <a:xfrm>
            <a:off x="875420" y="2933583"/>
            <a:ext cx="2520280" cy="116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사전 처리 및 특성 엔지니어링은 엘리베이터 데이터 또는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MAX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장치에서 수집하는 이벤트를 통해 관련 기능을 생성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BA64CBF-EFBD-CBD0-B658-87A5C07F96F6}"/>
              </a:ext>
            </a:extLst>
          </p:cNvPr>
          <p:cNvSpPr txBox="1"/>
          <p:nvPr/>
        </p:nvSpPr>
        <p:spPr>
          <a:xfrm>
            <a:off x="3503712" y="2955933"/>
            <a:ext cx="2520280" cy="19956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Predictive Score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를 예측하기 위해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Supervised Model Approach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를 사용</a:t>
            </a:r>
            <a:endParaRPr lang="en-US" altLang="ko-KR" sz="1200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모델 학습을 위해 라벨링 과정은 운영 데이터 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고장이력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서비스 티켓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이용하여 데이터셋을 생성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F4AF7C-FFB4-7CC5-9A8D-9D2D5FF3FEBD}"/>
              </a:ext>
            </a:extLst>
          </p:cNvPr>
          <p:cNvSpPr txBox="1"/>
          <p:nvPr/>
        </p:nvSpPr>
        <p:spPr>
          <a:xfrm>
            <a:off x="6264677" y="2921059"/>
            <a:ext cx="2520280" cy="171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ML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모델은 특성과 레이블을 사용하여 학습 및 검증</a:t>
            </a:r>
            <a:endParaRPr lang="en-US" altLang="ko-KR" sz="1200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좋은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성능을 가지는 모델을 생성하기 위해 다양한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특성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라벨들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알고리즘</a:t>
            </a:r>
            <a:r>
              <a:rPr lang="en-US" altLang="ko-KR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그들의 파라미터가 테스트됨</a:t>
            </a: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6A0D4-2E02-BC61-C026-120DF43C43E3}"/>
              </a:ext>
            </a:extLst>
          </p:cNvPr>
          <p:cNvSpPr txBox="1"/>
          <p:nvPr/>
        </p:nvSpPr>
        <p:spPr>
          <a:xfrm>
            <a:off x="8907793" y="2948662"/>
            <a:ext cx="2520280" cy="171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학습된 </a:t>
            </a:r>
            <a:r>
              <a:rPr lang="en-US" altLang="ko-KR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ML </a:t>
            </a:r>
            <a:r>
              <a:rPr lang="ko-KR" altLang="en-US" sz="1200" b="0" i="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모델은 매일 추론 작업에 배포되어 상태 점수를 생성</a:t>
            </a:r>
            <a:endParaRPr lang="en-US" altLang="ko-KR" sz="1200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200" b="0" i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2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6CC26C-B017-1F9F-B2D5-79A5B37041EE}"/>
              </a:ext>
            </a:extLst>
          </p:cNvPr>
          <p:cNvSpPr txBox="1"/>
          <p:nvPr/>
        </p:nvSpPr>
        <p:spPr>
          <a:xfrm>
            <a:off x="450686" y="4854642"/>
            <a:ext cx="105015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latinLnBrk="1">
              <a:buFont typeface="Wingdings" panose="05000000000000000000" pitchFamily="2" charset="2"/>
              <a:buChar char="v"/>
            </a:pPr>
            <a:r>
              <a:rPr lang="en-US" altLang="ko-KR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Predictive</a:t>
            </a:r>
            <a:r>
              <a:rPr lang="ko-KR" altLang="en-US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 </a:t>
            </a:r>
            <a:r>
              <a:rPr lang="en-US" altLang="ko-KR" sz="16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Score</a:t>
            </a:r>
            <a:endParaRPr lang="ko-KR" altLang="ko-KR" sz="1600" b="1" dirty="0">
              <a:solidFill>
                <a:srgbClr val="0070C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graphicFrame>
        <p:nvGraphicFramePr>
          <p:cNvPr id="32" name="표 32">
            <a:extLst>
              <a:ext uri="{FF2B5EF4-FFF2-40B4-BE49-F238E27FC236}">
                <a16:creationId xmlns:a16="http://schemas.microsoft.com/office/drawing/2014/main" id="{70F37B19-5790-61B8-7D5D-28F100835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367420"/>
              </p:ext>
            </p:extLst>
          </p:nvPr>
        </p:nvGraphicFramePr>
        <p:xfrm>
          <a:off x="875420" y="5239246"/>
          <a:ext cx="8128000" cy="538784"/>
        </p:xfrm>
        <a:graphic>
          <a:graphicData uri="http://schemas.openxmlformats.org/drawingml/2006/table">
            <a:tbl>
              <a:tblPr firstRow="1" bandRow="1">
                <a:tableStyleId>{0817EA92-75D0-4044-A80A-286907CE0DDB}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4809308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3442008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950273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3666649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8989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1194291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65074209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085643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25651650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783356420"/>
                    </a:ext>
                  </a:extLst>
                </a:gridCol>
              </a:tblGrid>
              <a:tr h="2042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0.0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0.1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0.2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0.3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0.4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0.5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0.6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0.7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0.8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/>
                        <a:t>0.9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0904031"/>
                  </a:ext>
                </a:extLst>
              </a:tr>
              <a:tr h="264464">
                <a:tc gridSpan="10">
                  <a:txBody>
                    <a:bodyPr/>
                    <a:lstStyle/>
                    <a:p>
                      <a:pPr latinLnBrk="1"/>
                      <a:endParaRPr lang="ko-KR" altLang="en-US" sz="5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7030A0"/>
                        </a:gs>
                        <a:gs pos="50000">
                          <a:schemeClr val="bg1"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028299"/>
                  </a:ext>
                </a:extLst>
              </a:tr>
            </a:tbl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D853D961-15CA-131F-BB09-F0904C88D849}"/>
              </a:ext>
            </a:extLst>
          </p:cNvPr>
          <p:cNvSpPr txBox="1"/>
          <p:nvPr/>
        </p:nvSpPr>
        <p:spPr>
          <a:xfrm>
            <a:off x="7466120" y="5908363"/>
            <a:ext cx="1588084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사전 조치 티켓 발행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D5A728-0907-7D81-F971-708A02ED9AA6}"/>
              </a:ext>
            </a:extLst>
          </p:cNvPr>
          <p:cNvSpPr txBox="1"/>
          <p:nvPr/>
        </p:nvSpPr>
        <p:spPr>
          <a:xfrm>
            <a:off x="3755740" y="5949637"/>
            <a:ext cx="1588084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 모니터링</a:t>
            </a:r>
          </a:p>
        </p:txBody>
      </p:sp>
      <p:sp>
        <p:nvSpPr>
          <p:cNvPr id="41" name="이등변 삼각형 40">
            <a:extLst>
              <a:ext uri="{FF2B5EF4-FFF2-40B4-BE49-F238E27FC236}">
                <a16:creationId xmlns:a16="http://schemas.microsoft.com/office/drawing/2014/main" id="{CA3B27A3-C24D-8CE7-E3EC-DCA3163AE717}"/>
              </a:ext>
            </a:extLst>
          </p:cNvPr>
          <p:cNvSpPr/>
          <p:nvPr/>
        </p:nvSpPr>
        <p:spPr>
          <a:xfrm rot="5400000">
            <a:off x="3115467" y="2547166"/>
            <a:ext cx="441546" cy="169992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2" name="이등변 삼각형 41">
            <a:extLst>
              <a:ext uri="{FF2B5EF4-FFF2-40B4-BE49-F238E27FC236}">
                <a16:creationId xmlns:a16="http://schemas.microsoft.com/office/drawing/2014/main" id="{E1098767-18E4-4CB5-55B4-4BD456278CCE}"/>
              </a:ext>
            </a:extLst>
          </p:cNvPr>
          <p:cNvSpPr/>
          <p:nvPr/>
        </p:nvSpPr>
        <p:spPr>
          <a:xfrm rot="5400000">
            <a:off x="5779983" y="2547164"/>
            <a:ext cx="441546" cy="169992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3" name="이등변 삼각형 42">
            <a:extLst>
              <a:ext uri="{FF2B5EF4-FFF2-40B4-BE49-F238E27FC236}">
                <a16:creationId xmlns:a16="http://schemas.microsoft.com/office/drawing/2014/main" id="{6A0EBFC1-2CAC-02F6-23FA-CF7BD399A59A}"/>
              </a:ext>
            </a:extLst>
          </p:cNvPr>
          <p:cNvSpPr/>
          <p:nvPr/>
        </p:nvSpPr>
        <p:spPr>
          <a:xfrm rot="5400000">
            <a:off x="8437381" y="2554793"/>
            <a:ext cx="441546" cy="16999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5" name="왼쪽 대괄호 44">
            <a:extLst>
              <a:ext uri="{FF2B5EF4-FFF2-40B4-BE49-F238E27FC236}">
                <a16:creationId xmlns:a16="http://schemas.microsoft.com/office/drawing/2014/main" id="{C19576BD-7F48-F85A-4179-3ABB26C52D54}"/>
              </a:ext>
            </a:extLst>
          </p:cNvPr>
          <p:cNvSpPr/>
          <p:nvPr/>
        </p:nvSpPr>
        <p:spPr>
          <a:xfrm rot="16200000">
            <a:off x="4072098" y="2652924"/>
            <a:ext cx="111891" cy="6481542"/>
          </a:xfrm>
          <a:prstGeom prst="leftBracket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왼쪽 대괄호 45">
            <a:extLst>
              <a:ext uri="{FF2B5EF4-FFF2-40B4-BE49-F238E27FC236}">
                <a16:creationId xmlns:a16="http://schemas.microsoft.com/office/drawing/2014/main" id="{DC6F412A-7424-429E-3A54-EB9BD8DA279E}"/>
              </a:ext>
            </a:extLst>
          </p:cNvPr>
          <p:cNvSpPr/>
          <p:nvPr/>
        </p:nvSpPr>
        <p:spPr>
          <a:xfrm rot="16200000">
            <a:off x="8153434" y="5099651"/>
            <a:ext cx="111889" cy="1588083"/>
          </a:xfrm>
          <a:prstGeom prst="leftBracket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4309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A0E6209-2E94-4CD7-A756-088A50F564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A0E6209-2E94-4CD7-A756-088A50F564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B8E5E6-959A-4A03-9D3B-0BED6B9B5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723900" algn="l"/>
              </a:tabLst>
            </a:pPr>
            <a:r>
              <a:rPr lang="en-US" dirty="0">
                <a:solidFill>
                  <a:schemeClr val="accent1"/>
                </a:solidFill>
              </a:rPr>
              <a:t>01	MAX </a:t>
            </a:r>
            <a:r>
              <a:rPr lang="ko-KR" altLang="en-US" dirty="0">
                <a:solidFill>
                  <a:schemeClr val="accent1"/>
                </a:solidFill>
              </a:rPr>
              <a:t>기술</a:t>
            </a:r>
            <a:r>
              <a:rPr lang="en-US" altLang="ko-KR" dirty="0">
                <a:solidFill>
                  <a:schemeClr val="accent1"/>
                </a:solidFill>
              </a:rPr>
              <a:t>/</a:t>
            </a:r>
            <a:r>
              <a:rPr lang="ko-KR" altLang="en-US" dirty="0">
                <a:solidFill>
                  <a:schemeClr val="accent1"/>
                </a:solidFill>
              </a:rPr>
              <a:t>기능 소개</a:t>
            </a: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None/>
              <a:tabLst>
                <a:tab pos="723900" algn="l"/>
              </a:tabLst>
            </a:pPr>
            <a:r>
              <a:rPr lang="en-US" sz="2000" dirty="0"/>
              <a:t>02	MAX</a:t>
            </a:r>
            <a:r>
              <a:rPr lang="ko-KR" altLang="en-US" sz="2000" dirty="0"/>
              <a:t> 운영 이점</a:t>
            </a:r>
            <a:endParaRPr lang="en-US" altLang="ko-KR" sz="2000" dirty="0"/>
          </a:p>
          <a:p>
            <a:pPr marL="0" indent="0">
              <a:buNone/>
              <a:tabLst>
                <a:tab pos="723900" algn="l"/>
              </a:tabLst>
            </a:pPr>
            <a:r>
              <a:rPr lang="en-US" dirty="0">
                <a:solidFill>
                  <a:schemeClr val="accent1"/>
                </a:solidFill>
              </a:rPr>
              <a:t>03	MAX </a:t>
            </a:r>
            <a:r>
              <a:rPr lang="ko-KR" altLang="en-US" dirty="0">
                <a:solidFill>
                  <a:schemeClr val="accent1"/>
                </a:solidFill>
              </a:rPr>
              <a:t>고객 이점</a:t>
            </a:r>
            <a:endParaRPr lang="en-US" altLang="ko-KR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B52B10-CE9A-4949-9AE7-FBC89F9C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85754B3-05F2-4C5F-DC78-65485D5355F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027596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>
            <a:extLst>
              <a:ext uri="{FF2B5EF4-FFF2-40B4-BE49-F238E27FC236}">
                <a16:creationId xmlns:a16="http://schemas.microsoft.com/office/drawing/2014/main" id="{E4352761-D108-40CB-AC8E-F766EAE6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운영 이점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BF25F-E06A-4EED-BE72-6B1B16D06980}"/>
              </a:ext>
            </a:extLst>
          </p:cNvPr>
          <p:cNvSpPr txBox="1"/>
          <p:nvPr/>
        </p:nvSpPr>
        <p:spPr>
          <a:xfrm>
            <a:off x="3206127" y="740541"/>
            <a:ext cx="5923846" cy="19159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현장 도착 전 호기 상태 확인 가능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불필요한 현장 방문 감소</a:t>
            </a: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ko-KR" altLang="en-US" sz="1300" dirty="0"/>
              <a:t>현장 방문 감소로 인한  </a:t>
            </a:r>
            <a:r>
              <a:rPr lang="ko-KR" altLang="en-US" sz="1600" b="1" dirty="0">
                <a:solidFill>
                  <a:schemeClr val="bg2"/>
                </a:solidFill>
              </a:rPr>
              <a:t>업무 효율 증가 </a:t>
            </a:r>
            <a:endParaRPr lang="en-US" altLang="ko-KR" sz="1400" b="1" dirty="0">
              <a:solidFill>
                <a:schemeClr val="bg2"/>
              </a:solidFill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ko-KR" altLang="en-US" sz="1300" dirty="0"/>
              <a:t>숙련된 기술자의 노하우가 시스템으로 인정 받고</a:t>
            </a:r>
            <a:r>
              <a:rPr lang="en-US" altLang="ko-KR" sz="1300" dirty="0"/>
              <a:t> </a:t>
            </a:r>
            <a:r>
              <a:rPr lang="ko-KR" altLang="en-US" sz="1600" b="1" dirty="0">
                <a:solidFill>
                  <a:schemeClr val="bg2"/>
                </a:solidFill>
              </a:rPr>
              <a:t>데이터화 및 저장</a:t>
            </a:r>
            <a:endParaRPr lang="en-US" altLang="ko-KR" sz="1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887F7F-D235-40A4-8B50-AD8F56CA1E4A}"/>
              </a:ext>
            </a:extLst>
          </p:cNvPr>
          <p:cNvSpPr txBox="1"/>
          <p:nvPr/>
        </p:nvSpPr>
        <p:spPr>
          <a:xfrm>
            <a:off x="3206127" y="4956389"/>
            <a:ext cx="5849270" cy="146963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ko-KR" sz="1300" dirty="0"/>
              <a:t>MAX</a:t>
            </a:r>
            <a:r>
              <a:rPr lang="ko-KR" altLang="en-US" sz="1300" dirty="0"/>
              <a:t> 빅데이터를 통한 호기 운행 이력 확인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저장된 에러코드 및 운영 패턴 분석 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ko-KR" altLang="en-US" sz="1300" dirty="0"/>
              <a:t>고장 전 특정 층에 대해 미리 </a:t>
            </a:r>
            <a:r>
              <a:rPr lang="ko-KR" altLang="en-US" sz="1600" b="1" dirty="0">
                <a:solidFill>
                  <a:schemeClr val="tx2"/>
                </a:solidFill>
              </a:rPr>
              <a:t>고장 예측을 통해 사전 정지고장 방지</a:t>
            </a:r>
            <a:r>
              <a:rPr lang="ko-KR" altLang="en-US" sz="1300" dirty="0"/>
              <a:t> 가능</a:t>
            </a:r>
            <a:endParaRPr lang="en-US" altLang="ko-KR" sz="1300" dirty="0"/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F3D0E6EC-507A-4E17-A9C3-6CEB03066F8E}"/>
              </a:ext>
            </a:extLst>
          </p:cNvPr>
          <p:cNvGrpSpPr/>
          <p:nvPr/>
        </p:nvGrpSpPr>
        <p:grpSpPr>
          <a:xfrm>
            <a:off x="422574" y="2430598"/>
            <a:ext cx="2687745" cy="2654586"/>
            <a:chOff x="323528" y="2287588"/>
            <a:chExt cx="2316163" cy="2287588"/>
          </a:xfrm>
        </p:grpSpPr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F113D35D-1761-4E19-9D0D-E187E1BDF26F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268091" y="3221038"/>
              <a:ext cx="427038" cy="420688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22" name="AutoShape 15">
              <a:extLst>
                <a:ext uri="{FF2B5EF4-FFF2-40B4-BE49-F238E27FC236}">
                  <a16:creationId xmlns:a16="http://schemas.microsoft.com/office/drawing/2014/main" id="{3B273518-1A05-4201-946B-473A9C6985EE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810891" y="2768601"/>
              <a:ext cx="1341438" cy="1325563"/>
            </a:xfrm>
            <a:custGeom>
              <a:avLst/>
              <a:gdLst>
                <a:gd name="G0" fmla="+- 3981 0 0"/>
                <a:gd name="G1" fmla="+- 21600 0 3981"/>
                <a:gd name="G2" fmla="+- 21600 0 3981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981" y="10800"/>
                  </a:moveTo>
                  <a:cubicBezTo>
                    <a:pt x="3981" y="14566"/>
                    <a:pt x="7034" y="17619"/>
                    <a:pt x="10800" y="17619"/>
                  </a:cubicBezTo>
                  <a:cubicBezTo>
                    <a:pt x="14566" y="17619"/>
                    <a:pt x="17619" y="14566"/>
                    <a:pt x="17619" y="10800"/>
                  </a:cubicBezTo>
                  <a:cubicBezTo>
                    <a:pt x="17619" y="7034"/>
                    <a:pt x="14566" y="3981"/>
                    <a:pt x="10800" y="3981"/>
                  </a:cubicBezTo>
                  <a:cubicBezTo>
                    <a:pt x="7034" y="3981"/>
                    <a:pt x="3981" y="7034"/>
                    <a:pt x="3981" y="10800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23" name="AutoShape 16">
              <a:extLst>
                <a:ext uri="{FF2B5EF4-FFF2-40B4-BE49-F238E27FC236}">
                  <a16:creationId xmlns:a16="http://schemas.microsoft.com/office/drawing/2014/main" id="{14A33483-D493-40B9-8656-60575370B3E5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23528" y="2287588"/>
              <a:ext cx="2316163" cy="2287588"/>
            </a:xfrm>
            <a:custGeom>
              <a:avLst/>
              <a:gdLst>
                <a:gd name="G0" fmla="+- 2426 0 0"/>
                <a:gd name="G1" fmla="+- 21600 0 2426"/>
                <a:gd name="G2" fmla="+- 21600 0 2426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426" y="10800"/>
                  </a:moveTo>
                  <a:cubicBezTo>
                    <a:pt x="2426" y="15425"/>
                    <a:pt x="6175" y="19174"/>
                    <a:pt x="10800" y="19174"/>
                  </a:cubicBezTo>
                  <a:cubicBezTo>
                    <a:pt x="15425" y="19174"/>
                    <a:pt x="19174" y="15425"/>
                    <a:pt x="19174" y="10800"/>
                  </a:cubicBezTo>
                  <a:cubicBezTo>
                    <a:pt x="19174" y="6175"/>
                    <a:pt x="15425" y="2426"/>
                    <a:pt x="10800" y="2426"/>
                  </a:cubicBezTo>
                  <a:cubicBezTo>
                    <a:pt x="6175" y="2426"/>
                    <a:pt x="2426" y="6175"/>
                    <a:pt x="2426" y="10800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24" name="Group 17">
            <a:extLst>
              <a:ext uri="{FF2B5EF4-FFF2-40B4-BE49-F238E27FC236}">
                <a16:creationId xmlns:a16="http://schemas.microsoft.com/office/drawing/2014/main" id="{FF595EEC-A1EF-4A85-B893-E086CC9848AA}"/>
              </a:ext>
            </a:extLst>
          </p:cNvPr>
          <p:cNvGrpSpPr/>
          <p:nvPr/>
        </p:nvGrpSpPr>
        <p:grpSpPr>
          <a:xfrm>
            <a:off x="2194538" y="2655042"/>
            <a:ext cx="9094877" cy="1177890"/>
            <a:chOff x="3536239" y="2300502"/>
            <a:chExt cx="9094877" cy="1177890"/>
          </a:xfrm>
          <a:solidFill>
            <a:schemeClr val="bg2"/>
          </a:solidFill>
        </p:grpSpPr>
        <p:grpSp>
          <p:nvGrpSpPr>
            <p:cNvPr id="25" name="Group 11">
              <a:extLst>
                <a:ext uri="{FF2B5EF4-FFF2-40B4-BE49-F238E27FC236}">
                  <a16:creationId xmlns:a16="http://schemas.microsoft.com/office/drawing/2014/main" id="{564B264C-BD5A-4DFA-844A-625631D0A356}"/>
                </a:ext>
              </a:extLst>
            </p:cNvPr>
            <p:cNvGrpSpPr/>
            <p:nvPr/>
          </p:nvGrpSpPr>
          <p:grpSpPr>
            <a:xfrm>
              <a:off x="3536239" y="2300502"/>
              <a:ext cx="9094877" cy="1177890"/>
              <a:chOff x="2605440" y="2300502"/>
              <a:chExt cx="9094877" cy="1177890"/>
            </a:xfrm>
            <a:grpFill/>
          </p:grpSpPr>
          <p:sp>
            <p:nvSpPr>
              <p:cNvPr id="27" name="Rectangle 3">
                <a:extLst>
                  <a:ext uri="{FF2B5EF4-FFF2-40B4-BE49-F238E27FC236}">
                    <a16:creationId xmlns:a16="http://schemas.microsoft.com/office/drawing/2014/main" id="{EBAD8B94-D29A-48BF-B490-30494B254FAF}"/>
                  </a:ext>
                </a:extLst>
              </p:cNvPr>
              <p:cNvSpPr/>
              <p:nvPr/>
            </p:nvSpPr>
            <p:spPr>
              <a:xfrm>
                <a:off x="2986299" y="2365458"/>
                <a:ext cx="8714018" cy="3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Isosceles Triangle 10">
                <a:extLst>
                  <a:ext uri="{FF2B5EF4-FFF2-40B4-BE49-F238E27FC236}">
                    <a16:creationId xmlns:a16="http://schemas.microsoft.com/office/drawing/2014/main" id="{3E842169-FBF6-4C05-9169-C1CC1F2AFD30}"/>
                  </a:ext>
                </a:extLst>
              </p:cNvPr>
              <p:cNvSpPr/>
              <p:nvPr/>
            </p:nvSpPr>
            <p:spPr>
              <a:xfrm rot="2280000" flipV="1">
                <a:off x="2605440" y="2300502"/>
                <a:ext cx="194567" cy="1177890"/>
              </a:xfrm>
              <a:custGeom>
                <a:avLst/>
                <a:gdLst>
                  <a:gd name="connsiteX0" fmla="*/ 0 w 359633"/>
                  <a:gd name="connsiteY0" fmla="*/ 925028 h 925028"/>
                  <a:gd name="connsiteX1" fmla="*/ 179817 w 359633"/>
                  <a:gd name="connsiteY1" fmla="*/ 0 h 925028"/>
                  <a:gd name="connsiteX2" fmla="*/ 359633 w 359633"/>
                  <a:gd name="connsiteY2" fmla="*/ 925028 h 925028"/>
                  <a:gd name="connsiteX3" fmla="*/ 0 w 359633"/>
                  <a:gd name="connsiteY3" fmla="*/ 925028 h 925028"/>
                  <a:gd name="connsiteX0" fmla="*/ 0 w 194567"/>
                  <a:gd name="connsiteY0" fmla="*/ 1177890 h 1177890"/>
                  <a:gd name="connsiteX1" fmla="*/ 14751 w 194567"/>
                  <a:gd name="connsiteY1" fmla="*/ 0 h 1177890"/>
                  <a:gd name="connsiteX2" fmla="*/ 194567 w 194567"/>
                  <a:gd name="connsiteY2" fmla="*/ 925028 h 1177890"/>
                  <a:gd name="connsiteX3" fmla="*/ 0 w 194567"/>
                  <a:gd name="connsiteY3" fmla="*/ 1177890 h 117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4567" h="1177890">
                    <a:moveTo>
                      <a:pt x="0" y="1177890"/>
                    </a:moveTo>
                    <a:lnTo>
                      <a:pt x="14751" y="0"/>
                    </a:lnTo>
                    <a:lnTo>
                      <a:pt x="194567" y="925028"/>
                    </a:lnTo>
                    <a:lnTo>
                      <a:pt x="0" y="117789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6329BF-D9EB-4240-8181-04F4CA553B23}"/>
                </a:ext>
              </a:extLst>
            </p:cNvPr>
            <p:cNvSpPr txBox="1"/>
            <p:nvPr/>
          </p:nvSpPr>
          <p:spPr>
            <a:xfrm>
              <a:off x="4547828" y="2413580"/>
              <a:ext cx="8083288" cy="227755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altLang="ko-KR" sz="1600" dirty="0">
                  <a:solidFill>
                    <a:schemeClr val="bg1"/>
                  </a:solidFill>
                </a:rPr>
                <a:t>[</a:t>
              </a:r>
              <a:r>
                <a:rPr lang="ko-KR" altLang="en-US" sz="1600" dirty="0">
                  <a:solidFill>
                    <a:schemeClr val="bg1"/>
                  </a:solidFill>
                </a:rPr>
                <a:t>고장 시</a:t>
              </a:r>
              <a:r>
                <a:rPr lang="en-US" altLang="ko-KR" sz="1600" dirty="0">
                  <a:solidFill>
                    <a:schemeClr val="bg1"/>
                  </a:solidFill>
                </a:rPr>
                <a:t>] </a:t>
              </a:r>
              <a:r>
                <a:rPr lang="ko-KR" altLang="en-US" sz="1600" dirty="0">
                  <a:solidFill>
                    <a:schemeClr val="bg1"/>
                  </a:solidFill>
                </a:rPr>
                <a:t>버추얼 코치 이용한 업무 효율성 증대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4">
            <a:extLst>
              <a:ext uri="{FF2B5EF4-FFF2-40B4-BE49-F238E27FC236}">
                <a16:creationId xmlns:a16="http://schemas.microsoft.com/office/drawing/2014/main" id="{693C2F95-F943-42D5-996C-0200A14E0E52}"/>
              </a:ext>
            </a:extLst>
          </p:cNvPr>
          <p:cNvGrpSpPr/>
          <p:nvPr/>
        </p:nvGrpSpPr>
        <p:grpSpPr>
          <a:xfrm>
            <a:off x="2163912" y="3668369"/>
            <a:ext cx="9125502" cy="1177890"/>
            <a:chOff x="3536240" y="3377304"/>
            <a:chExt cx="9125502" cy="1177890"/>
          </a:xfrm>
          <a:solidFill>
            <a:schemeClr val="tx2"/>
          </a:solidFill>
        </p:grpSpPr>
        <p:grpSp>
          <p:nvGrpSpPr>
            <p:cNvPr id="30" name="Group 14">
              <a:extLst>
                <a:ext uri="{FF2B5EF4-FFF2-40B4-BE49-F238E27FC236}">
                  <a16:creationId xmlns:a16="http://schemas.microsoft.com/office/drawing/2014/main" id="{E5D4B047-48D9-44DF-A4A0-782EA7672E36}"/>
                </a:ext>
              </a:extLst>
            </p:cNvPr>
            <p:cNvGrpSpPr/>
            <p:nvPr/>
          </p:nvGrpSpPr>
          <p:grpSpPr>
            <a:xfrm>
              <a:off x="3536240" y="3377304"/>
              <a:ext cx="9125502" cy="1177890"/>
              <a:chOff x="2605441" y="3377304"/>
              <a:chExt cx="9125502" cy="1177890"/>
            </a:xfrm>
            <a:grpFill/>
          </p:grpSpPr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76C81396-73E4-424A-AA75-0D5E21CB3E55}"/>
                  </a:ext>
                </a:extLst>
              </p:cNvPr>
              <p:cNvSpPr/>
              <p:nvPr/>
            </p:nvSpPr>
            <p:spPr>
              <a:xfrm>
                <a:off x="2986298" y="4168542"/>
                <a:ext cx="8744645" cy="3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Isosceles Triangle 10">
                <a:extLst>
                  <a:ext uri="{FF2B5EF4-FFF2-40B4-BE49-F238E27FC236}">
                    <a16:creationId xmlns:a16="http://schemas.microsoft.com/office/drawing/2014/main" id="{0B301E11-E504-4C32-887C-F28616989F1B}"/>
                  </a:ext>
                </a:extLst>
              </p:cNvPr>
              <p:cNvSpPr/>
              <p:nvPr/>
            </p:nvSpPr>
            <p:spPr>
              <a:xfrm rot="19320000">
                <a:off x="2605441" y="3377304"/>
                <a:ext cx="194567" cy="1177890"/>
              </a:xfrm>
              <a:custGeom>
                <a:avLst/>
                <a:gdLst>
                  <a:gd name="connsiteX0" fmla="*/ 0 w 359633"/>
                  <a:gd name="connsiteY0" fmla="*/ 925028 h 925028"/>
                  <a:gd name="connsiteX1" fmla="*/ 179817 w 359633"/>
                  <a:gd name="connsiteY1" fmla="*/ 0 h 925028"/>
                  <a:gd name="connsiteX2" fmla="*/ 359633 w 359633"/>
                  <a:gd name="connsiteY2" fmla="*/ 925028 h 925028"/>
                  <a:gd name="connsiteX3" fmla="*/ 0 w 359633"/>
                  <a:gd name="connsiteY3" fmla="*/ 925028 h 925028"/>
                  <a:gd name="connsiteX0" fmla="*/ 0 w 194567"/>
                  <a:gd name="connsiteY0" fmla="*/ 1177890 h 1177890"/>
                  <a:gd name="connsiteX1" fmla="*/ 14751 w 194567"/>
                  <a:gd name="connsiteY1" fmla="*/ 0 h 1177890"/>
                  <a:gd name="connsiteX2" fmla="*/ 194567 w 194567"/>
                  <a:gd name="connsiteY2" fmla="*/ 925028 h 1177890"/>
                  <a:gd name="connsiteX3" fmla="*/ 0 w 194567"/>
                  <a:gd name="connsiteY3" fmla="*/ 1177890 h 117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4567" h="1177890">
                    <a:moveTo>
                      <a:pt x="0" y="1177890"/>
                    </a:moveTo>
                    <a:lnTo>
                      <a:pt x="14751" y="0"/>
                    </a:lnTo>
                    <a:lnTo>
                      <a:pt x="194567" y="925028"/>
                    </a:lnTo>
                    <a:lnTo>
                      <a:pt x="0" y="117789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E1E49E-8381-48BF-A3FC-CC1DD026D99B}"/>
                </a:ext>
              </a:extLst>
            </p:cNvPr>
            <p:cNvSpPr txBox="1"/>
            <p:nvPr/>
          </p:nvSpPr>
          <p:spPr>
            <a:xfrm>
              <a:off x="4547828" y="4240232"/>
              <a:ext cx="5849270" cy="227755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[</a:t>
              </a:r>
              <a:r>
                <a:rPr lang="ko-KR" altLang="en-US" sz="1600" dirty="0">
                  <a:solidFill>
                    <a:schemeClr val="bg1"/>
                  </a:solidFill>
                </a:rPr>
                <a:t>고장 전</a:t>
              </a:r>
              <a:r>
                <a:rPr lang="en-US" altLang="ko-KR" sz="1600" dirty="0">
                  <a:solidFill>
                    <a:schemeClr val="bg1"/>
                  </a:solidFill>
                </a:rPr>
                <a:t>] </a:t>
              </a:r>
              <a:r>
                <a:rPr lang="en-US" sz="1600" dirty="0">
                  <a:solidFill>
                    <a:schemeClr val="bg1"/>
                  </a:solidFill>
                </a:rPr>
                <a:t>MAX</a:t>
              </a:r>
              <a:r>
                <a:rPr lang="ko-KR" altLang="en-US" sz="1600" dirty="0">
                  <a:solidFill>
                    <a:schemeClr val="bg1"/>
                  </a:solidFill>
                </a:rPr>
                <a:t> 데이터를 활용한 고장분석 및 고장 예측 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F6344E5-C807-4A76-A83B-066D7C63BFAC}"/>
              </a:ext>
            </a:extLst>
          </p:cNvPr>
          <p:cNvGrpSpPr/>
          <p:nvPr/>
        </p:nvGrpSpPr>
        <p:grpSpPr>
          <a:xfrm>
            <a:off x="5739703" y="5716427"/>
            <a:ext cx="388380" cy="315304"/>
            <a:chOff x="6755797" y="5608893"/>
            <a:chExt cx="388380" cy="315304"/>
          </a:xfrm>
          <a:noFill/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0B2C35C3-3450-4F7B-AF83-A46D16AD6C41}"/>
                </a:ext>
              </a:extLst>
            </p:cNvPr>
            <p:cNvSpPr/>
            <p:nvPr/>
          </p:nvSpPr>
          <p:spPr>
            <a:xfrm>
              <a:off x="6755797" y="5608893"/>
              <a:ext cx="388380" cy="315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Freihandform 25">
              <a:extLst>
                <a:ext uri="{FF2B5EF4-FFF2-40B4-BE49-F238E27FC236}">
                  <a16:creationId xmlns:a16="http://schemas.microsoft.com/office/drawing/2014/main" id="{D097E67D-812E-49E9-8C10-C032C6D9EA7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893883" y="5672631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  <p:sp>
          <p:nvSpPr>
            <p:cNvPr id="36" name="Freihandform 25">
              <a:extLst>
                <a:ext uri="{FF2B5EF4-FFF2-40B4-BE49-F238E27FC236}">
                  <a16:creationId xmlns:a16="http://schemas.microsoft.com/office/drawing/2014/main" id="{1E11E6C2-5058-4355-8059-D0A833C6F84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895228" y="5531091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15CC051-20BA-492B-AF48-8764D6A44777}"/>
              </a:ext>
            </a:extLst>
          </p:cNvPr>
          <p:cNvGrpSpPr/>
          <p:nvPr/>
        </p:nvGrpSpPr>
        <p:grpSpPr>
          <a:xfrm>
            <a:off x="5227728" y="1421199"/>
            <a:ext cx="388380" cy="329088"/>
            <a:chOff x="5635612" y="1556792"/>
            <a:chExt cx="388380" cy="329088"/>
          </a:xfrm>
          <a:noFill/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C86CD0F9-5484-4D06-A8A8-97BB56884B9F}"/>
                </a:ext>
              </a:extLst>
            </p:cNvPr>
            <p:cNvSpPr/>
            <p:nvPr/>
          </p:nvSpPr>
          <p:spPr>
            <a:xfrm>
              <a:off x="5635612" y="1556792"/>
              <a:ext cx="388380" cy="315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Freihandform 25">
              <a:extLst>
                <a:ext uri="{FF2B5EF4-FFF2-40B4-BE49-F238E27FC236}">
                  <a16:creationId xmlns:a16="http://schemas.microsoft.com/office/drawing/2014/main" id="{C6D9C8A7-80FE-419E-A215-C4E51CAB89D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783208" y="1695869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  <p:sp>
          <p:nvSpPr>
            <p:cNvPr id="39" name="Freihandform 25">
              <a:extLst>
                <a:ext uri="{FF2B5EF4-FFF2-40B4-BE49-F238E27FC236}">
                  <a16:creationId xmlns:a16="http://schemas.microsoft.com/office/drawing/2014/main" id="{B9968F67-CEAB-4E67-A144-DF25AD07CC8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784553" y="1554329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</p:grpSp>
      <p:pic>
        <p:nvPicPr>
          <p:cNvPr id="40" name="Picture 66">
            <a:extLst>
              <a:ext uri="{FF2B5EF4-FFF2-40B4-BE49-F238E27FC236}">
                <a16:creationId xmlns:a16="http://schemas.microsoft.com/office/drawing/2014/main" id="{9E455F46-E2A6-4043-A9C5-0D83F256F6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2344" y="1124744"/>
            <a:ext cx="1965937" cy="1152128"/>
          </a:xfrm>
          <a:prstGeom prst="rect">
            <a:avLst/>
          </a:prstGeom>
        </p:spPr>
      </p:pic>
      <p:pic>
        <p:nvPicPr>
          <p:cNvPr id="41" name="그림 40" descr="텍스트이(가) 표시된 사진&#10;&#10;자동 생성된 설명">
            <a:extLst>
              <a:ext uri="{FF2B5EF4-FFF2-40B4-BE49-F238E27FC236}">
                <a16:creationId xmlns:a16="http://schemas.microsoft.com/office/drawing/2014/main" id="{2E3F5232-7929-4B91-80F0-1D0775124B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9" y="1175902"/>
            <a:ext cx="1677127" cy="1048204"/>
          </a:xfrm>
          <a:prstGeom prst="rect">
            <a:avLst/>
          </a:prstGeom>
        </p:spPr>
      </p:pic>
      <p:pic>
        <p:nvPicPr>
          <p:cNvPr id="42" name="Picture 4" descr="Finger Pointing Clip Art">
            <a:extLst>
              <a:ext uri="{FF2B5EF4-FFF2-40B4-BE49-F238E27FC236}">
                <a16:creationId xmlns:a16="http://schemas.microsoft.com/office/drawing/2014/main" id="{6E6E09F7-F896-412B-AF49-EFAD15DC7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9551313" y="1650895"/>
            <a:ext cx="127163" cy="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Grafik 53">
            <a:extLst>
              <a:ext uri="{FF2B5EF4-FFF2-40B4-BE49-F238E27FC236}">
                <a16:creationId xmlns:a16="http://schemas.microsoft.com/office/drawing/2014/main" id="{994A36B5-7BF1-4328-9B75-9FBD1E42BE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7870" y="4892689"/>
            <a:ext cx="1972706" cy="1344623"/>
          </a:xfrm>
          <a:prstGeom prst="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DF5FC8ED-D444-43C5-93F5-8BFA74A1EA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2596" y="4955268"/>
            <a:ext cx="1851681" cy="10069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841802-F4FC-4B01-A24E-BE83FB245A89}"/>
              </a:ext>
            </a:extLst>
          </p:cNvPr>
          <p:cNvSpPr txBox="1"/>
          <p:nvPr/>
        </p:nvSpPr>
        <p:spPr>
          <a:xfrm>
            <a:off x="9401304" y="2418421"/>
            <a:ext cx="1545295" cy="1423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▲ 버추얼코치 태블릿 전송</a:t>
            </a:r>
            <a:endParaRPr lang="ko-KR" altLang="en-US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8FB5FE-EFF1-42DC-A366-90AC7FB9BE8C}"/>
              </a:ext>
            </a:extLst>
          </p:cNvPr>
          <p:cNvSpPr txBox="1"/>
          <p:nvPr/>
        </p:nvSpPr>
        <p:spPr>
          <a:xfrm>
            <a:off x="9378106" y="6299891"/>
            <a:ext cx="1832233" cy="1423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▲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DSC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이용한 운행이력 분석</a:t>
            </a:r>
            <a:endParaRPr lang="ko-KR" altLang="en-US" sz="10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0924311-09F3-1F71-4BEE-847387C876B4}"/>
              </a:ext>
            </a:extLst>
          </p:cNvPr>
          <p:cNvSpPr/>
          <p:nvPr/>
        </p:nvSpPr>
        <p:spPr>
          <a:xfrm>
            <a:off x="3215680" y="3447466"/>
            <a:ext cx="5038983" cy="48817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>
                <a:solidFill>
                  <a:schemeClr val="bg1"/>
                </a:solidFill>
              </a:rPr>
              <a:t>언제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ko-KR" altLang="en-US" sz="1600" dirty="0">
                <a:solidFill>
                  <a:schemeClr val="bg1"/>
                </a:solidFill>
              </a:rPr>
              <a:t>어디서나 엘리베이터 상태 확인 가능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12" name="그래픽 11" descr="엄지척 기호 단색으로 채워진">
            <a:extLst>
              <a:ext uri="{FF2B5EF4-FFF2-40B4-BE49-F238E27FC236}">
                <a16:creationId xmlns:a16="http://schemas.microsoft.com/office/drawing/2014/main" id="{97EE1384-68BD-4D9A-463F-870A09C579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92248" y="3122211"/>
            <a:ext cx="914400" cy="914400"/>
          </a:xfrm>
          <a:prstGeom prst="rect">
            <a:avLst/>
          </a:prstGeom>
        </p:spPr>
      </p:pic>
      <p:pic>
        <p:nvPicPr>
          <p:cNvPr id="48" name="Grafik 16">
            <a:extLst>
              <a:ext uri="{FF2B5EF4-FFF2-40B4-BE49-F238E27FC236}">
                <a16:creationId xmlns:a16="http://schemas.microsoft.com/office/drawing/2014/main" id="{F31EC449-A272-EF82-6A08-18F4D9595D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457" b="92581" l="1850" r="97891">
                        <a14:foregroundMark x1="12846" y1="9624" x2="27075" y2="11258"/>
                        <a14:foregroundMark x1="27075" y1="11258" x2="40301" y2="10921"/>
                        <a14:foregroundMark x1="40301" y1="10921" x2="66200" y2="13515"/>
                        <a14:foregroundMark x1="66200" y1="13515" x2="82763" y2="8846"/>
                        <a14:foregroundMark x1="82763" y1="8846" x2="87950" y2="10117"/>
                        <a14:foregroundMark x1="87950" y1="10117" x2="89696" y2="17224"/>
                        <a14:foregroundMark x1="89696" y1="17224" x2="89402" y2="88716"/>
                        <a14:foregroundMark x1="89402" y1="88716" x2="94035" y2="90636"/>
                        <a14:foregroundMark x1="94035" y1="90636" x2="97510" y2="90558"/>
                        <a14:foregroundMark x1="11117" y1="11673" x2="10840" y2="85422"/>
                        <a14:foregroundMark x1="10840" y1="85422" x2="10996" y2="85551"/>
                        <a14:foregroundMark x1="12725" y1="9805" x2="88382" y2="89442"/>
                        <a14:foregroundMark x1="88382" y1="89442" x2="88382" y2="89442"/>
                        <a14:foregroundMark x1="12241" y1="8508" x2="36272" y2="8482"/>
                        <a14:foregroundMark x1="36272" y1="8482" x2="66407" y2="10558"/>
                        <a14:foregroundMark x1="66407" y1="10558" x2="71075" y2="8457"/>
                        <a14:foregroundMark x1="71075" y1="8457" x2="75432" y2="9079"/>
                        <a14:foregroundMark x1="50743" y1="30376" x2="33091" y2="47211"/>
                        <a14:foregroundMark x1="33091" y1="47211" x2="33091" y2="47211"/>
                        <a14:foregroundMark x1="3596" y1="90013" x2="85045" y2="90921"/>
                        <a14:foregroundMark x1="89869" y1="63528" x2="90664" y2="82776"/>
                        <a14:foregroundMark x1="90664" y1="82776" x2="90612" y2="82776"/>
                        <a14:foregroundMark x1="12967" y1="86485" x2="84561" y2="86304"/>
                        <a14:foregroundMark x1="84561" y1="86304" x2="84561" y2="86304"/>
                        <a14:foregroundMark x1="1867" y1="90739" x2="3475" y2="90558"/>
                        <a14:foregroundMark x1="97389" y1="90013" x2="97891" y2="89624"/>
                        <a14:foregroundMark x1="94312" y1="92581" x2="3717" y2="92036"/>
                        <a14:foregroundMark x1="90353" y1="17043" x2="91355" y2="62776"/>
                        <a14:foregroundMark x1="91355" y1="62776" x2="90491" y2="68716"/>
                      </a14:backgroundRemoval>
                    </a14:imgEffect>
                  </a14:imgLayer>
                </a14:imgProps>
              </a:ext>
            </a:extLst>
          </a:blip>
          <a:srcRect t="7282" r="1984" b="6437"/>
          <a:stretch/>
        </p:blipFill>
        <p:spPr>
          <a:xfrm>
            <a:off x="9209523" y="3399305"/>
            <a:ext cx="1413652" cy="829395"/>
          </a:xfrm>
          <a:prstGeom prst="rect">
            <a:avLst/>
          </a:prstGeom>
        </p:spPr>
      </p:pic>
      <p:pic>
        <p:nvPicPr>
          <p:cNvPr id="49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3B28BE2C-782F-21F7-1202-927A5C1DB27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708" b="95758" l="3522" r="95678">
                        <a14:foregroundMark x1="36766" y1="27934" x2="49466" y2="27603"/>
                        <a14:foregroundMark x1="49466" y1="27603" x2="58965" y2="27769"/>
                        <a14:foregroundMark x1="95784" y1="6281" x2="87673" y2="18127"/>
                        <a14:foregroundMark x1="65742" y1="4573" x2="83725" y2="1763"/>
                        <a14:foregroundMark x1="83725" y1="1763" x2="92263" y2="1983"/>
                        <a14:foregroundMark x1="92263" y1="1983" x2="95197" y2="1873"/>
                        <a14:foregroundMark x1="6403" y1="95152" x2="17663" y2="95758"/>
                        <a14:foregroundMark x1="17663" y1="95758" x2="36873" y2="95317"/>
                        <a14:foregroundMark x1="36873" y1="95317" x2="29296" y2="89201"/>
                        <a14:foregroundMark x1="29296" y1="89201" x2="10032" y2="86997"/>
                        <a14:foregroundMark x1="10032" y1="86997" x2="8965" y2="77631"/>
                        <a14:foregroundMark x1="8965" y1="77631" x2="10939" y2="73939"/>
                        <a14:foregroundMark x1="8645" y1="95317" x2="36286" y2="95758"/>
                        <a14:foregroundMark x1="6884" y1="88760" x2="3522" y2="917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95853" y="3203647"/>
            <a:ext cx="1260393" cy="1220711"/>
          </a:xfrm>
          <a:prstGeom prst="rect">
            <a:avLst/>
          </a:prstGeom>
        </p:spPr>
      </p:pic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8842228-0C27-3A9B-395F-F9D2FED8B54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366118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FF17BAC-C668-3BA3-9C0F-03A4F30B171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버추얼 코치 활용 </a:t>
            </a: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93ACD5-C464-71C3-713D-5F834F276B6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dirty="0"/>
              <a:t>MAX system (TK Elevator Korea)</a:t>
            </a:r>
            <a:endParaRPr lang="en-US" dirty="0"/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448B1887-A9EC-7A3C-5A9B-00E15DCB0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 </a:t>
            </a:r>
            <a:r>
              <a:rPr lang="ko-KR" altLang="en-US" dirty="0"/>
              <a:t>운영 이점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84D00A3-1015-6D5B-24DA-93B732E27BC8}"/>
              </a:ext>
            </a:extLst>
          </p:cNvPr>
          <p:cNvGrpSpPr/>
          <p:nvPr/>
        </p:nvGrpSpPr>
        <p:grpSpPr>
          <a:xfrm>
            <a:off x="420870" y="2349043"/>
            <a:ext cx="5307017" cy="2952168"/>
            <a:chOff x="423781" y="2579673"/>
            <a:chExt cx="6303878" cy="3563683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2B70DC18-DDEE-884D-746F-CECC8D0B0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33" b="99419" l="967" r="95358">
                          <a14:foregroundMark x1="95551" y1="1395" x2="37199" y2="672"/>
                          <a14:foregroundMark x1="96591" y1="29248" x2="96579" y2="29420"/>
                          <a14:foregroundMark x1="97094" y1="21628" x2="96924" y2="24197"/>
                          <a14:foregroundMark x1="97110" y1="21378" x2="97094" y2="21628"/>
                          <a14:foregroundMark x1="98453" y1="1047" x2="97322" y2="18172"/>
                          <a14:foregroundMark x1="80893" y1="96783" x2="76596" y2="97791"/>
                          <a14:foregroundMark x1="76596" y1="97791" x2="2901" y2="97791"/>
                          <a14:foregroundMark x1="2901" y1="97791" x2="967" y2="99419"/>
                          <a14:foregroundMark x1="85590" y1="96701" x2="83752" y2="96977"/>
                          <a14:foregroundMark x1="85300" y1="97093" x2="85300" y2="97093"/>
                          <a14:foregroundMark x1="85493" y1="96860" x2="85493" y2="96860"/>
                          <a14:foregroundMark x1="84720" y1="96860" x2="85880" y2="96860"/>
                          <a14:foregroundMark x1="10445" y1="2907" x2="17795" y2="3023"/>
                          <a14:foregroundMark x1="16634" y1="3023" x2="23599" y2="3106"/>
                          <a14:foregroundMark x1="25919" y1="2907" x2="41779" y2="3023"/>
                          <a14:foregroundMark x1="68279" y1="3023" x2="40232" y2="2674"/>
                          <a14:foregroundMark x1="1934" y1="814" x2="2940" y2="679"/>
                          <a14:foregroundMark x1="2128" y1="1047" x2="4449" y2="814"/>
                          <a14:foregroundMark x1="4449" y1="698" x2="17215" y2="698"/>
                          <a14:backgroundMark x1="86267" y1="15000" x2="85687" y2="28023"/>
                          <a14:backgroundMark x1="85687" y1="28023" x2="79497" y2="16047"/>
                          <a14:backgroundMark x1="79497" y1="16047" x2="18182" y2="15814"/>
                          <a14:backgroundMark x1="94991" y1="3604" x2="68811" y2="3533"/>
                          <a14:backgroundMark x1="10276" y1="4593" x2="12959" y2="12558"/>
                          <a14:backgroundMark x1="12959" y1="12558" x2="92070" y2="12558"/>
                          <a14:backgroundMark x1="92070" y1="12558" x2="94887" y2="5187"/>
                          <a14:backgroundMark x1="91683" y1="10814" x2="29981" y2="6744"/>
                          <a14:backgroundMark x1="29981" y1="6744" x2="17215" y2="9535"/>
                          <a14:backgroundMark x1="17215" y1="9535" x2="86654" y2="5698"/>
                          <a14:backgroundMark x1="86654" y1="5698" x2="90716" y2="6860"/>
                          <a14:backgroundMark x1="80271" y1="20000" x2="29594" y2="20233"/>
                          <a14:backgroundMark x1="29594" y1="20233" x2="13346" y2="16977"/>
                          <a14:backgroundMark x1="13346" y1="16977" x2="5803" y2="20116"/>
                          <a14:backgroundMark x1="87427" y1="21977" x2="91296" y2="14070"/>
                          <a14:backgroundMark x1="91296" y1="14070" x2="95938" y2="21628"/>
                          <a14:backgroundMark x1="95938" y1="21628" x2="95938" y2="21628"/>
                          <a14:backgroundMark x1="96518" y1="29419" x2="94391" y2="69767"/>
                          <a14:backgroundMark x1="94391" y1="69767" x2="94778" y2="91395"/>
                          <a14:backgroundMark x1="94778" y1="91395" x2="83366" y2="95116"/>
                          <a14:backgroundMark x1="82906" y1="96303" x2="80271" y2="96163"/>
                          <a14:backgroundMark x1="95938" y1="91395" x2="95551" y2="91744"/>
                          <a14:backgroundMark x1="95551" y1="91744" x2="95745" y2="91977"/>
                          <a14:backgroundMark x1="96132" y1="24186" x2="95938" y2="29070"/>
                          <a14:backgroundMark x1="95938" y1="28721" x2="96132" y2="29302"/>
                          <a14:backgroundMark x1="17795" y1="0" x2="37911" y2="0"/>
                          <a14:backgroundMark x1="22824" y1="3837" x2="24925" y2="3837"/>
                          <a14:backgroundMark x1="967" y1="349" x2="2366" y2="349"/>
                          <a14:backgroundMark x1="387" y1="99884" x2="193" y2="99419"/>
                          <a14:backgroundMark x1="967" y1="99651" x2="967" y2="99651"/>
                          <a14:backgroundMark x1="967" y1="99651" x2="774" y2="99419"/>
                          <a14:backgroundMark x1="580" y1="99070" x2="580" y2="9930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200000">
              <a:off x="1793878" y="1209576"/>
              <a:ext cx="3563683" cy="6303878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268A8CE-87F0-5573-8105-593C7D409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195" y="2708920"/>
              <a:ext cx="5858734" cy="3286308"/>
            </a:xfrm>
            <a:prstGeom prst="rect">
              <a:avLst/>
            </a:prstGeom>
          </p:spPr>
        </p:pic>
      </p:grpSp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DEE52A36-D92C-A17A-226F-12995A82D6AA}"/>
              </a:ext>
            </a:extLst>
          </p:cNvPr>
          <p:cNvSpPr/>
          <p:nvPr/>
        </p:nvSpPr>
        <p:spPr>
          <a:xfrm>
            <a:off x="1350292" y="3194857"/>
            <a:ext cx="936394" cy="20619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598D2226-B4EC-E576-A0A8-F50D6FCE538F}"/>
              </a:ext>
            </a:extLst>
          </p:cNvPr>
          <p:cNvSpPr/>
          <p:nvPr/>
        </p:nvSpPr>
        <p:spPr>
          <a:xfrm rot="16200000" flipH="1">
            <a:off x="2955060" y="3916257"/>
            <a:ext cx="1349380" cy="506077"/>
          </a:xfrm>
          <a:prstGeom prst="triangle">
            <a:avLst/>
          </a:prstGeom>
          <a:solidFill>
            <a:srgbClr val="1D1D1D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0D8F0AA-B20F-7ACF-46E9-D0075019917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099" t="10357" r="816" b="17516"/>
          <a:stretch/>
        </p:blipFill>
        <p:spPr>
          <a:xfrm>
            <a:off x="3864469" y="3479235"/>
            <a:ext cx="2231531" cy="137792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7CF463A-640E-CFA9-56F2-E9589DD584D0}"/>
              </a:ext>
            </a:extLst>
          </p:cNvPr>
          <p:cNvSpPr/>
          <p:nvPr/>
        </p:nvSpPr>
        <p:spPr>
          <a:xfrm>
            <a:off x="2044051" y="3691137"/>
            <a:ext cx="1326884" cy="1015603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Picture 2" descr="손가락 아이콘에 대한 이미지 검색결과">
            <a:extLst>
              <a:ext uri="{FF2B5EF4-FFF2-40B4-BE49-F238E27FC236}">
                <a16:creationId xmlns:a16="http://schemas.microsoft.com/office/drawing/2014/main" id="{1B7D6B65-2549-6804-4E92-E5A3C17A8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2520" y1="10569" x2="30081" y2="9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63" y="3052320"/>
            <a:ext cx="345043" cy="3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손가락 아이콘에 대한 이미지 검색결과">
            <a:extLst>
              <a:ext uri="{FF2B5EF4-FFF2-40B4-BE49-F238E27FC236}">
                <a16:creationId xmlns:a16="http://schemas.microsoft.com/office/drawing/2014/main" id="{B15B3105-1E64-2C10-E2D5-DA6498053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2520" y1="10569" x2="30081" y2="9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272115"/>
            <a:ext cx="345043" cy="3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손가락 아이콘에 대한 이미지 검색결과">
            <a:extLst>
              <a:ext uri="{FF2B5EF4-FFF2-40B4-BE49-F238E27FC236}">
                <a16:creationId xmlns:a16="http://schemas.microsoft.com/office/drawing/2014/main" id="{A13E536D-76D1-B817-B599-C8716B6EB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2520" y1="10569" x2="30081" y2="9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445" y="3779081"/>
            <a:ext cx="345043" cy="3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EFF77BA8-8E06-44D6-5F47-FF0A21629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3" b="99419" l="967" r="95358">
                        <a14:foregroundMark x1="95551" y1="1395" x2="37199" y2="672"/>
                        <a14:foregroundMark x1="96591" y1="29248" x2="96579" y2="29420"/>
                        <a14:foregroundMark x1="97094" y1="21628" x2="96924" y2="24197"/>
                        <a14:foregroundMark x1="97110" y1="21378" x2="97094" y2="21628"/>
                        <a14:foregroundMark x1="98453" y1="1047" x2="97322" y2="18172"/>
                        <a14:foregroundMark x1="80893" y1="96783" x2="76596" y2="97791"/>
                        <a14:foregroundMark x1="76596" y1="97791" x2="2901" y2="97791"/>
                        <a14:foregroundMark x1="2901" y1="97791" x2="967" y2="99419"/>
                        <a14:foregroundMark x1="85590" y1="96701" x2="83752" y2="96977"/>
                        <a14:foregroundMark x1="85300" y1="97093" x2="85300" y2="97093"/>
                        <a14:foregroundMark x1="85493" y1="96860" x2="85493" y2="96860"/>
                        <a14:foregroundMark x1="84720" y1="96860" x2="85880" y2="96860"/>
                        <a14:foregroundMark x1="10445" y1="2907" x2="17795" y2="3023"/>
                        <a14:foregroundMark x1="16634" y1="3023" x2="23599" y2="3106"/>
                        <a14:foregroundMark x1="25919" y1="2907" x2="41779" y2="3023"/>
                        <a14:foregroundMark x1="68279" y1="3023" x2="40232" y2="2674"/>
                        <a14:foregroundMark x1="1934" y1="814" x2="2940" y2="679"/>
                        <a14:foregroundMark x1="2128" y1="1047" x2="4449" y2="814"/>
                        <a14:foregroundMark x1="4449" y1="698" x2="17215" y2="698"/>
                        <a14:backgroundMark x1="86267" y1="15000" x2="85687" y2="28023"/>
                        <a14:backgroundMark x1="85687" y1="28023" x2="79497" y2="16047"/>
                        <a14:backgroundMark x1="79497" y1="16047" x2="18182" y2="15814"/>
                        <a14:backgroundMark x1="94991" y1="3604" x2="68811" y2="3533"/>
                        <a14:backgroundMark x1="10276" y1="4593" x2="12959" y2="12558"/>
                        <a14:backgroundMark x1="12959" y1="12558" x2="92070" y2="12558"/>
                        <a14:backgroundMark x1="92070" y1="12558" x2="94887" y2="5187"/>
                        <a14:backgroundMark x1="91683" y1="10814" x2="29981" y2="6744"/>
                        <a14:backgroundMark x1="29981" y1="6744" x2="17215" y2="9535"/>
                        <a14:backgroundMark x1="17215" y1="9535" x2="86654" y2="5698"/>
                        <a14:backgroundMark x1="86654" y1="5698" x2="90716" y2="6860"/>
                        <a14:backgroundMark x1="80271" y1="20000" x2="29594" y2="20233"/>
                        <a14:backgroundMark x1="29594" y1="20233" x2="13346" y2="16977"/>
                        <a14:backgroundMark x1="13346" y1="16977" x2="5803" y2="20116"/>
                        <a14:backgroundMark x1="87427" y1="21977" x2="91296" y2="14070"/>
                        <a14:backgroundMark x1="91296" y1="14070" x2="95938" y2="21628"/>
                        <a14:backgroundMark x1="95938" y1="21628" x2="95938" y2="21628"/>
                        <a14:backgroundMark x1="96518" y1="29419" x2="94391" y2="69767"/>
                        <a14:backgroundMark x1="94391" y1="69767" x2="94778" y2="91395"/>
                        <a14:backgroundMark x1="94778" y1="91395" x2="83366" y2="95116"/>
                        <a14:backgroundMark x1="82906" y1="96303" x2="80271" y2="96163"/>
                        <a14:backgroundMark x1="95938" y1="91395" x2="95551" y2="91744"/>
                        <a14:backgroundMark x1="95551" y1="91744" x2="95745" y2="91977"/>
                        <a14:backgroundMark x1="96132" y1="24186" x2="95938" y2="29070"/>
                        <a14:backgroundMark x1="95938" y1="28721" x2="96132" y2="29302"/>
                        <a14:backgroundMark x1="17795" y1="0" x2="37911" y2="0"/>
                        <a14:backgroundMark x1="22824" y1="3837" x2="24925" y2="3837"/>
                        <a14:backgroundMark x1="967" y1="349" x2="2366" y2="349"/>
                        <a14:backgroundMark x1="387" y1="99884" x2="193" y2="99419"/>
                        <a14:backgroundMark x1="967" y1="99651" x2="967" y2="99651"/>
                        <a14:backgroundMark x1="967" y1="99651" x2="774" y2="99419"/>
                        <a14:backgroundMark x1="580" y1="99070" x2="580" y2="9930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7652221" y="1039159"/>
            <a:ext cx="3013741" cy="556535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8C0BF70-628C-2650-44EA-2C2C239133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26014" y="2389231"/>
            <a:ext cx="5264151" cy="2842542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E3F51D5-7B51-E27F-F278-D04E1D220E46}"/>
              </a:ext>
            </a:extLst>
          </p:cNvPr>
          <p:cNvSpPr/>
          <p:nvPr/>
        </p:nvSpPr>
        <p:spPr>
          <a:xfrm>
            <a:off x="8040216" y="2633942"/>
            <a:ext cx="916527" cy="291012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E4A92CD8-E712-DB6F-044F-C17E9C34CC1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8140" t="17270" r="27489" b="25100"/>
          <a:stretch/>
        </p:blipFill>
        <p:spPr>
          <a:xfrm>
            <a:off x="9990271" y="2773457"/>
            <a:ext cx="1854934" cy="1445514"/>
          </a:xfrm>
          <a:prstGeom prst="roundRect">
            <a:avLst>
              <a:gd name="adj" fmla="val 0"/>
            </a:avLst>
          </a:prstGeom>
          <a:ln w="127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" name="화살표: 오른쪽 23">
            <a:extLst>
              <a:ext uri="{FF2B5EF4-FFF2-40B4-BE49-F238E27FC236}">
                <a16:creationId xmlns:a16="http://schemas.microsoft.com/office/drawing/2014/main" id="{BA5CC3E1-897F-E5DC-AEE5-9E5BEDA0E76C}"/>
              </a:ext>
            </a:extLst>
          </p:cNvPr>
          <p:cNvSpPr/>
          <p:nvPr/>
        </p:nvSpPr>
        <p:spPr>
          <a:xfrm>
            <a:off x="8956744" y="2689806"/>
            <a:ext cx="980796" cy="188486"/>
          </a:xfrm>
          <a:prstGeom prst="rightArrow">
            <a:avLst>
              <a:gd name="adj1" fmla="val 50000"/>
              <a:gd name="adj2" fmla="val 73385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77B9CBF6-7127-2509-AEE9-EFC12A55A00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580" t="23858" r="41394" b="39426"/>
          <a:stretch/>
        </p:blipFill>
        <p:spPr>
          <a:xfrm>
            <a:off x="8040216" y="3047382"/>
            <a:ext cx="1371337" cy="990807"/>
          </a:xfrm>
          <a:prstGeom prst="roundRect">
            <a:avLst>
              <a:gd name="adj" fmla="val 0"/>
            </a:avLst>
          </a:prstGeom>
          <a:ln w="19050">
            <a:solidFill>
              <a:schemeClr val="accent1"/>
            </a:solidFill>
          </a:ln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87076A7-ED13-224A-7FFE-45CFB18720E2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8537" t="24021" r="44504" b="38866"/>
          <a:stretch/>
        </p:blipFill>
        <p:spPr>
          <a:xfrm>
            <a:off x="8040215" y="4119635"/>
            <a:ext cx="1371337" cy="100611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27" name="Picture 2" descr="손가락 아이콘에 대한 이미지 검색결과">
            <a:extLst>
              <a:ext uri="{FF2B5EF4-FFF2-40B4-BE49-F238E27FC236}">
                <a16:creationId xmlns:a16="http://schemas.microsoft.com/office/drawing/2014/main" id="{891EDD76-4E88-DBE6-67AA-E34CECD48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2520" y1="10569" x2="30081" y2="9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846" y="2773457"/>
            <a:ext cx="345043" cy="34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그래픽 27" descr="배지 1 단색으로 채워진">
            <a:extLst>
              <a:ext uri="{FF2B5EF4-FFF2-40B4-BE49-F238E27FC236}">
                <a16:creationId xmlns:a16="http://schemas.microsoft.com/office/drawing/2014/main" id="{0175EB39-1E6A-8CF0-EE53-04695566582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58825" y="2956506"/>
            <a:ext cx="259574" cy="259574"/>
          </a:xfrm>
          <a:prstGeom prst="rect">
            <a:avLst/>
          </a:prstGeom>
        </p:spPr>
      </p:pic>
      <p:pic>
        <p:nvPicPr>
          <p:cNvPr id="29" name="그래픽 28" descr="배지 단색으로 채워진">
            <a:extLst>
              <a:ext uri="{FF2B5EF4-FFF2-40B4-BE49-F238E27FC236}">
                <a16:creationId xmlns:a16="http://schemas.microsoft.com/office/drawing/2014/main" id="{3EEDBF2D-CE06-73E4-8238-C82F47F532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758825" y="4055486"/>
            <a:ext cx="259574" cy="259574"/>
          </a:xfrm>
          <a:prstGeom prst="rect">
            <a:avLst/>
          </a:prstGeom>
        </p:spPr>
      </p:pic>
      <p:sp>
        <p:nvSpPr>
          <p:cNvPr id="30" name="왼쪽 대괄호 29">
            <a:extLst>
              <a:ext uri="{FF2B5EF4-FFF2-40B4-BE49-F238E27FC236}">
                <a16:creationId xmlns:a16="http://schemas.microsoft.com/office/drawing/2014/main" id="{E54DB3DC-6238-3386-BD47-70F361B6AEFA}"/>
              </a:ext>
            </a:extLst>
          </p:cNvPr>
          <p:cNvSpPr/>
          <p:nvPr/>
        </p:nvSpPr>
        <p:spPr>
          <a:xfrm>
            <a:off x="7859576" y="3216080"/>
            <a:ext cx="70560" cy="691506"/>
          </a:xfrm>
          <a:prstGeom prst="leftBracket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왼쪽 대괄호 30">
            <a:extLst>
              <a:ext uri="{FF2B5EF4-FFF2-40B4-BE49-F238E27FC236}">
                <a16:creationId xmlns:a16="http://schemas.microsoft.com/office/drawing/2014/main" id="{C565650E-A57E-F257-DA1F-52C30E8791FE}"/>
              </a:ext>
            </a:extLst>
          </p:cNvPr>
          <p:cNvSpPr/>
          <p:nvPr/>
        </p:nvSpPr>
        <p:spPr>
          <a:xfrm>
            <a:off x="7910084" y="4345439"/>
            <a:ext cx="70560" cy="691506"/>
          </a:xfrm>
          <a:prstGeom prst="leftBracket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92A34EB-A62E-F40B-1154-3A5320BF5376}"/>
              </a:ext>
            </a:extLst>
          </p:cNvPr>
          <p:cNvSpPr/>
          <p:nvPr/>
        </p:nvSpPr>
        <p:spPr>
          <a:xfrm>
            <a:off x="9985821" y="2627782"/>
            <a:ext cx="1852626" cy="1821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800" dirty="0">
                <a:solidFill>
                  <a:schemeClr val="bg1"/>
                </a:solidFill>
              </a:rPr>
              <a:t>MAX </a:t>
            </a:r>
            <a:r>
              <a:rPr lang="ko-KR" altLang="en-US" sz="800" dirty="0">
                <a:solidFill>
                  <a:schemeClr val="bg1"/>
                </a:solidFill>
              </a:rPr>
              <a:t>버추얼 코치로 제안된 항목</a:t>
            </a:r>
          </a:p>
        </p:txBody>
      </p:sp>
      <p:sp>
        <p:nvSpPr>
          <p:cNvPr id="33" name="왼쪽 대괄호 32">
            <a:extLst>
              <a:ext uri="{FF2B5EF4-FFF2-40B4-BE49-F238E27FC236}">
                <a16:creationId xmlns:a16="http://schemas.microsoft.com/office/drawing/2014/main" id="{859C09D4-FA89-27E4-B647-5CBE4118C9FC}"/>
              </a:ext>
            </a:extLst>
          </p:cNvPr>
          <p:cNvSpPr/>
          <p:nvPr/>
        </p:nvSpPr>
        <p:spPr>
          <a:xfrm flipH="1">
            <a:off x="11323080" y="3057522"/>
            <a:ext cx="142626" cy="654929"/>
          </a:xfrm>
          <a:prstGeom prst="leftBracket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A5CF2631-E358-7CDE-8BA2-CECD2C82EB55}"/>
              </a:ext>
            </a:extLst>
          </p:cNvPr>
          <p:cNvCxnSpPr>
            <a:cxnSpLocks/>
            <a:stCxn id="39" idx="0"/>
          </p:cNvCxnSpPr>
          <p:nvPr/>
        </p:nvCxnSpPr>
        <p:spPr>
          <a:xfrm flipH="1">
            <a:off x="496536" y="2204867"/>
            <a:ext cx="5554071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463FD629-6873-FE8F-CA9F-9BC65C41E67C}"/>
              </a:ext>
            </a:extLst>
          </p:cNvPr>
          <p:cNvCxnSpPr>
            <a:cxnSpLocks/>
          </p:cNvCxnSpPr>
          <p:nvPr/>
        </p:nvCxnSpPr>
        <p:spPr>
          <a:xfrm flipH="1">
            <a:off x="6341067" y="2204867"/>
            <a:ext cx="5594552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reihandform 25">
            <a:extLst>
              <a:ext uri="{FF2B5EF4-FFF2-40B4-BE49-F238E27FC236}">
                <a16:creationId xmlns:a16="http://schemas.microsoft.com/office/drawing/2014/main" id="{608C1785-3F13-1909-E572-D72F62DC98B1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050272" y="2204867"/>
            <a:ext cx="215945" cy="3987245"/>
          </a:xfrm>
          <a:custGeom>
            <a:avLst/>
            <a:gdLst>
              <a:gd name="T0" fmla="*/ 24 w 8525436"/>
              <a:gd name="T1" fmla="*/ 0 h 4585447"/>
              <a:gd name="T2" fmla="*/ 15482 w 8525436"/>
              <a:gd name="T3" fmla="*/ 1838995 h 4585447"/>
              <a:gd name="T4" fmla="*/ 0 w 8525436"/>
              <a:gd name="T5" fmla="*/ 3847222 h 4585447"/>
              <a:gd name="T6" fmla="*/ 0 60000 65536"/>
              <a:gd name="T7" fmla="*/ 0 60000 65536"/>
              <a:gd name="T8" fmla="*/ 0 60000 65536"/>
              <a:gd name="connsiteX0" fmla="*/ 13447 w 8676584"/>
              <a:gd name="connsiteY0" fmla="*/ 0 h 4585447"/>
              <a:gd name="connsiteX1" fmla="*/ 8676584 w 8676584"/>
              <a:gd name="connsiteY1" fmla="*/ 2297722 h 4585447"/>
              <a:gd name="connsiteX2" fmla="*/ 0 w 8676584"/>
              <a:gd name="connsiteY2" fmla="*/ 4585447 h 458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76584" h="4585447">
                <a:moveTo>
                  <a:pt x="13447" y="0"/>
                </a:moveTo>
                <a:lnTo>
                  <a:pt x="8676584" y="2297722"/>
                </a:lnTo>
                <a:cubicBezTo>
                  <a:pt x="5834772" y="3095581"/>
                  <a:pt x="2841812" y="3787588"/>
                  <a:pt x="0" y="4585447"/>
                </a:cubicBezTo>
              </a:path>
            </a:pathLst>
          </a:custGeom>
          <a:noFill/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0" rIns="0" bIns="0"/>
          <a:lstStyle/>
          <a:p>
            <a:endParaRPr lang="en-US" sz="1400" dirty="0">
              <a:sym typeface="TKTypeMedium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43B68786-A807-4A36-FD79-94E37C9FF42F}"/>
              </a:ext>
            </a:extLst>
          </p:cNvPr>
          <p:cNvSpPr/>
          <p:nvPr/>
        </p:nvSpPr>
        <p:spPr>
          <a:xfrm>
            <a:off x="1667508" y="1701685"/>
            <a:ext cx="2633361" cy="373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>
                <a:solidFill>
                  <a:schemeClr val="bg1"/>
                </a:solidFill>
              </a:rPr>
              <a:t>버추얼 코치 확인 하기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0A271B-C38F-3A83-8C6E-E580A36453B3}"/>
              </a:ext>
            </a:extLst>
          </p:cNvPr>
          <p:cNvSpPr txBox="1"/>
          <p:nvPr/>
        </p:nvSpPr>
        <p:spPr>
          <a:xfrm>
            <a:off x="8367639" y="64163"/>
            <a:ext cx="1178208" cy="14946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50" dirty="0">
                <a:solidFill>
                  <a:schemeClr val="bg1"/>
                </a:solidFill>
              </a:rPr>
              <a:t>현장 조치 결과 입력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1CBAB1F-A25B-EFD8-F7B0-0F5493A244AD}"/>
              </a:ext>
            </a:extLst>
          </p:cNvPr>
          <p:cNvSpPr/>
          <p:nvPr/>
        </p:nvSpPr>
        <p:spPr>
          <a:xfrm>
            <a:off x="7711111" y="1701685"/>
            <a:ext cx="2633361" cy="373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>
                <a:solidFill>
                  <a:schemeClr val="bg1"/>
                </a:solidFill>
              </a:rPr>
              <a:t>현장 조치 결과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0B6F9C-E567-F2F7-B2F1-F57029D3D2B5}"/>
              </a:ext>
            </a:extLst>
          </p:cNvPr>
          <p:cNvSpPr txBox="1"/>
          <p:nvPr/>
        </p:nvSpPr>
        <p:spPr>
          <a:xfrm>
            <a:off x="551251" y="5815469"/>
            <a:ext cx="5046253" cy="19928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ko-KR" altLang="en-US" sz="1400" dirty="0"/>
              <a:t>현장 방문 전 고장코드</a:t>
            </a:r>
            <a:r>
              <a:rPr lang="en-US" altLang="ko-KR" sz="1400" dirty="0"/>
              <a:t>, </a:t>
            </a:r>
            <a:r>
              <a:rPr lang="ko-KR" altLang="en-US" sz="1400" dirty="0"/>
              <a:t>예상원인</a:t>
            </a:r>
            <a:r>
              <a:rPr lang="en-US" altLang="ko-KR" sz="1400" dirty="0"/>
              <a:t> </a:t>
            </a:r>
            <a:r>
              <a:rPr lang="ko-KR" altLang="en-US" sz="1400" dirty="0"/>
              <a:t>및</a:t>
            </a:r>
            <a:r>
              <a:rPr lang="en-US" altLang="ko-KR" sz="1400" dirty="0"/>
              <a:t> </a:t>
            </a:r>
            <a:r>
              <a:rPr lang="ko-KR" altLang="en-US" sz="1400" dirty="0"/>
              <a:t>예상해결 방법 확인 가능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52E146-2A2E-C338-3155-04C719E4EFCC}"/>
              </a:ext>
            </a:extLst>
          </p:cNvPr>
          <p:cNvSpPr txBox="1"/>
          <p:nvPr/>
        </p:nvSpPr>
        <p:spPr>
          <a:xfrm>
            <a:off x="6924092" y="5815469"/>
            <a:ext cx="4642296" cy="19928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285750" indent="-285750" algn="l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ko-KR" altLang="en-US" sz="1400" dirty="0"/>
              <a:t>현장 방문 후 </a:t>
            </a:r>
            <a:r>
              <a:rPr lang="ko-KR" altLang="en-US" sz="1400" dirty="0" err="1"/>
              <a:t>버추얼</a:t>
            </a:r>
            <a:r>
              <a:rPr lang="ko-KR" altLang="en-US" sz="1400" dirty="0"/>
              <a:t> 코치 제안 항목 토대로 피드백 입력</a:t>
            </a:r>
          </a:p>
        </p:txBody>
      </p:sp>
    </p:spTree>
    <p:extLst>
      <p:ext uri="{BB962C8B-B14F-4D97-AF65-F5344CB8AC3E}">
        <p14:creationId xmlns:p14="http://schemas.microsoft.com/office/powerpoint/2010/main" val="4163245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B1E5778-CBA8-7F71-CE86-BB1BACD12B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버추얼 코치 매니저 피드백</a:t>
            </a:r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341B5456-9CAA-C9DB-7F3C-3F4F3B649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 </a:t>
            </a:r>
            <a:r>
              <a:rPr lang="ko-KR" altLang="en-US" dirty="0"/>
              <a:t>운영 이점</a:t>
            </a:r>
          </a:p>
        </p:txBody>
      </p:sp>
      <p:sp>
        <p:nvSpPr>
          <p:cNvPr id="10" name="말풍선: 타원형 9">
            <a:extLst>
              <a:ext uri="{FF2B5EF4-FFF2-40B4-BE49-F238E27FC236}">
                <a16:creationId xmlns:a16="http://schemas.microsoft.com/office/drawing/2014/main" id="{E46046AC-32FD-8D52-8C78-48E5F2543678}"/>
              </a:ext>
            </a:extLst>
          </p:cNvPr>
          <p:cNvSpPr/>
          <p:nvPr/>
        </p:nvSpPr>
        <p:spPr>
          <a:xfrm>
            <a:off x="4511824" y="1228696"/>
            <a:ext cx="4248472" cy="1996199"/>
          </a:xfrm>
          <a:prstGeom prst="wedgeEllipseCallout">
            <a:avLst>
              <a:gd name="adj1" fmla="val -11531"/>
              <a:gd name="adj2" fmla="val 694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1">
              <a:lnSpc>
                <a:spcPct val="150000"/>
              </a:lnSpc>
            </a:pPr>
            <a:r>
              <a:rPr lang="ko-KR" altLang="en-US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예상 고장원인 및 해결방법에 대해 전송됨을 안내 받았으나</a:t>
            </a:r>
            <a:r>
              <a:rPr lang="en-US" altLang="ko-KR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확인경로에 대해 알지 못하여 현장 조치 후 확인했었습니다</a:t>
            </a:r>
            <a:r>
              <a:rPr lang="en-US" altLang="ko-KR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latinLnBrk="1">
              <a:lnSpc>
                <a:spcPct val="150000"/>
              </a:lnSpc>
            </a:pPr>
            <a:r>
              <a:rPr lang="ko-KR" altLang="en-US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방법에 대해 숙지 된다면 향후 </a:t>
            </a:r>
            <a:r>
              <a:rPr lang="en-US" altLang="ko-KR" sz="1000" b="1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MAX</a:t>
            </a:r>
            <a:r>
              <a:rPr lang="ko-KR" altLang="en-US" sz="1000" b="1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제공하는 데이터가 실무에 많은 도움이 될 것으로</a:t>
            </a:r>
            <a:r>
              <a:rPr lang="ko-KR" altLang="en-US" sz="1000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생각됩니다</a:t>
            </a:r>
            <a:r>
              <a:rPr lang="en-US" altLang="ko-KR" sz="1000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1" name="말풍선: 타원형 10">
            <a:extLst>
              <a:ext uri="{FF2B5EF4-FFF2-40B4-BE49-F238E27FC236}">
                <a16:creationId xmlns:a16="http://schemas.microsoft.com/office/drawing/2014/main" id="{78B4F31E-9D09-9C97-74AC-E3179E0F5C08}"/>
              </a:ext>
            </a:extLst>
          </p:cNvPr>
          <p:cNvSpPr/>
          <p:nvPr/>
        </p:nvSpPr>
        <p:spPr>
          <a:xfrm rot="1708036">
            <a:off x="7351648" y="3755942"/>
            <a:ext cx="2817295" cy="1822641"/>
          </a:xfrm>
          <a:prstGeom prst="wedgeEllipseCallout">
            <a:avLst>
              <a:gd name="adj1" fmla="val -28201"/>
              <a:gd name="adj2" fmla="val 575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1">
              <a:lnSpc>
                <a:spcPct val="150000"/>
              </a:lnSpc>
            </a:pP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고장 원인에 대해 무지한 상태로 현장을 방문하는 것보다 원인을 파악한 후 출동할 수 있어 </a:t>
            </a:r>
            <a:r>
              <a:rPr lang="ko-KR" altLang="en-US" sz="1000" b="1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 대응이 훨씬 수월했습니다</a:t>
            </a:r>
            <a:r>
              <a:rPr lang="en-US" altLang="ko-KR" sz="10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2" name="말풍선: 타원형 11">
            <a:extLst>
              <a:ext uri="{FF2B5EF4-FFF2-40B4-BE49-F238E27FC236}">
                <a16:creationId xmlns:a16="http://schemas.microsoft.com/office/drawing/2014/main" id="{9DD0DF2D-2456-911A-807A-9C8A70B7C015}"/>
              </a:ext>
            </a:extLst>
          </p:cNvPr>
          <p:cNvSpPr/>
          <p:nvPr/>
        </p:nvSpPr>
        <p:spPr>
          <a:xfrm rot="18751333">
            <a:off x="1917888" y="4146032"/>
            <a:ext cx="2817295" cy="1436085"/>
          </a:xfrm>
          <a:prstGeom prst="wedgeEllipseCallout">
            <a:avLst>
              <a:gd name="adj1" fmla="val 28059"/>
              <a:gd name="adj2" fmla="val 7569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1">
              <a:lnSpc>
                <a:spcPct val="150000"/>
              </a:lnSpc>
            </a:pPr>
            <a:r>
              <a:rPr lang="en-US" altLang="ko-KR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MAX</a:t>
            </a:r>
            <a:r>
              <a:rPr lang="ko-KR" altLang="en-US" sz="1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제공한 고장원인을 미리 확인 가능하기 때문에 </a:t>
            </a:r>
            <a:r>
              <a:rPr lang="ko-KR" altLang="en-US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필요한 </a:t>
            </a:r>
            <a:r>
              <a:rPr lang="ko-KR" altLang="en-US" sz="1000" b="1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부품 및 공구를 준비할 수 있어 많은 도움이 되었습니다</a:t>
            </a:r>
            <a:endParaRPr lang="ko-KR" altLang="en-US" sz="1000" dirty="0">
              <a:solidFill>
                <a:schemeClr val="bg2"/>
              </a:solidFill>
            </a:endParaRPr>
          </a:p>
        </p:txBody>
      </p:sp>
      <p:sp>
        <p:nvSpPr>
          <p:cNvPr id="13" name="말풍선: 타원형 12">
            <a:extLst>
              <a:ext uri="{FF2B5EF4-FFF2-40B4-BE49-F238E27FC236}">
                <a16:creationId xmlns:a16="http://schemas.microsoft.com/office/drawing/2014/main" id="{CFAE5453-787C-E7D7-C893-9F0C8851E7DB}"/>
              </a:ext>
            </a:extLst>
          </p:cNvPr>
          <p:cNvSpPr/>
          <p:nvPr/>
        </p:nvSpPr>
        <p:spPr>
          <a:xfrm rot="20434879">
            <a:off x="376137" y="1611649"/>
            <a:ext cx="4248472" cy="1996199"/>
          </a:xfrm>
          <a:prstGeom prst="wedgeEllipseCallout">
            <a:avLst>
              <a:gd name="adj1" fmla="val 31958"/>
              <a:gd name="adj2" fmla="val 643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l" defTabSz="914400" rtl="0" eaLnBrk="1" latinLnBrk="1" hangingPunct="1">
              <a:lnSpc>
                <a:spcPct val="150000"/>
              </a:lnSpc>
            </a:pPr>
            <a:r>
              <a:rPr lang="ko-KR" altLang="en-US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고장원인 및 해결방법 뿐만 아니라 </a:t>
            </a:r>
            <a:r>
              <a:rPr lang="ko-KR" altLang="en-US" sz="1000" b="1" kern="12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에러코드에 대해 상세 확인이 가능하여 신속한 고장대응이 가능</a:t>
            </a:r>
            <a:r>
              <a:rPr lang="ko-KR" altLang="en-US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하였습니다</a:t>
            </a:r>
            <a:r>
              <a:rPr lang="en-US" altLang="ko-KR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</a:p>
          <a:p>
            <a:pPr marL="0" algn="l" defTabSz="914400" rtl="0" eaLnBrk="1" latinLnBrk="1" hangingPunct="1">
              <a:lnSpc>
                <a:spcPct val="150000"/>
              </a:lnSpc>
            </a:pPr>
            <a:r>
              <a:rPr lang="ko-KR" altLang="en-US" sz="1000" b="1" kern="12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더불어 </a:t>
            </a:r>
            <a:r>
              <a:rPr lang="en-US" altLang="ko-KR" sz="1000" b="1" kern="12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MAX</a:t>
            </a:r>
            <a:r>
              <a:rPr lang="ko-KR" altLang="en-US" sz="1000" b="1" kern="12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를 통해 고장수리 소요시간이 감소되는 부분도 있어 많은 도움</a:t>
            </a:r>
            <a:r>
              <a:rPr lang="ko-KR" altLang="en-US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 된다고 생각합니다</a:t>
            </a:r>
            <a:r>
              <a:rPr lang="en-US" altLang="ko-KR" sz="10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lang="ko-KR" altLang="en-US" sz="1000" kern="12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4" name="Picture 30" descr="A picture containing person, person, indoor&#10;&#10;Description automatically generated">
            <a:extLst>
              <a:ext uri="{FF2B5EF4-FFF2-40B4-BE49-F238E27FC236}">
                <a16:creationId xmlns:a16="http://schemas.microsoft.com/office/drawing/2014/main" id="{2B2C995B-A2CB-350B-6396-863A6D1FB1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7" r="16978"/>
          <a:stretch/>
        </p:blipFill>
        <p:spPr>
          <a:xfrm>
            <a:off x="4885987" y="3665050"/>
            <a:ext cx="2420026" cy="2722528"/>
          </a:xfrm>
          <a:prstGeom prst="rect">
            <a:avLst/>
          </a:prstGeom>
        </p:spPr>
      </p:pic>
      <p:sp>
        <p:nvSpPr>
          <p:cNvPr id="15" name="말풍선: 타원형 14">
            <a:extLst>
              <a:ext uri="{FF2B5EF4-FFF2-40B4-BE49-F238E27FC236}">
                <a16:creationId xmlns:a16="http://schemas.microsoft.com/office/drawing/2014/main" id="{A8D4F13E-4A91-B4D7-EE09-F867C5FB8C4C}"/>
              </a:ext>
            </a:extLst>
          </p:cNvPr>
          <p:cNvSpPr/>
          <p:nvPr/>
        </p:nvSpPr>
        <p:spPr>
          <a:xfrm rot="1708036">
            <a:off x="8854258" y="1964390"/>
            <a:ext cx="2817295" cy="1822641"/>
          </a:xfrm>
          <a:prstGeom prst="wedgeEllipseCallout">
            <a:avLst>
              <a:gd name="adj1" fmla="val -28201"/>
              <a:gd name="adj2" fmla="val 575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>
              <a:lnSpc>
                <a:spcPct val="150000"/>
              </a:lnSpc>
            </a:pPr>
            <a:r>
              <a:rPr lang="ko-KR" altLang="en-US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예상 고장원인 및 해결방법을 통해 향후 </a:t>
            </a:r>
            <a:r>
              <a:rPr lang="ko-KR" altLang="en-US" sz="1000" b="1" kern="1200" dirty="0">
                <a:solidFill>
                  <a:schemeClr val="bg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발생될 고장에 대해 미리 예측하고 부품을 준비할 수 있어 큰 도움</a:t>
            </a:r>
            <a:r>
              <a:rPr lang="ko-KR" altLang="en-US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 되었습니다</a:t>
            </a:r>
            <a:r>
              <a:rPr lang="en-US" altLang="ko-KR" sz="1000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lang="ko-KR" altLang="en-US" sz="1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0707701A-FFD3-17EE-7305-E5AF14D785B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417902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DD9740E-7CFF-E840-35B8-2FC0B4CA5C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데이터 활용</a:t>
            </a:r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8CD66385-5A3B-1794-A4C6-56BEF3719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운영 이점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09E586A-7F99-CD0F-E701-4434BDF09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384" y="1124744"/>
            <a:ext cx="10560496" cy="367992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96E2875-88C0-70F4-FC20-AAE1F5D01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1632" y="3861048"/>
            <a:ext cx="6096000" cy="241988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AC70723-5E3E-9799-F87C-11214A3EAE1F}"/>
              </a:ext>
            </a:extLst>
          </p:cNvPr>
          <p:cNvSpPr/>
          <p:nvPr/>
        </p:nvSpPr>
        <p:spPr>
          <a:xfrm>
            <a:off x="9515512" y="1484784"/>
            <a:ext cx="360040" cy="14401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8FA8B62F-7E55-A42E-8B36-1502BC06B856}"/>
              </a:ext>
            </a:extLst>
          </p:cNvPr>
          <p:cNvCxnSpPr>
            <a:stCxn id="10" idx="2"/>
            <a:endCxn id="9" idx="0"/>
          </p:cNvCxnSpPr>
          <p:nvPr/>
        </p:nvCxnSpPr>
        <p:spPr>
          <a:xfrm flipH="1">
            <a:off x="8879632" y="1628800"/>
            <a:ext cx="815900" cy="2232248"/>
          </a:xfrm>
          <a:prstGeom prst="straightConnector1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1150F6-7195-D51A-2CB1-F481A373433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2250865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1747E0-85A3-8C7F-9F2E-E731D4057E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 dirty="0"/>
              <a:t>Maintenance Advisory</a:t>
            </a:r>
            <a:endParaRPr lang="ko-KR" altLang="en-US" dirty="0"/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CE7DE760-B6B7-F106-C8A7-73ED4FA0C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 </a:t>
            </a:r>
            <a:r>
              <a:rPr lang="ko-KR" altLang="en-US" dirty="0"/>
              <a:t>운영 이점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D6D6C95-E673-7A10-1698-522B2DC00B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3432" y="1106900"/>
            <a:ext cx="9721080" cy="5141772"/>
          </a:xfrm>
          <a:prstGeom prst="rect">
            <a:avLst/>
          </a:prstGeom>
        </p:spPr>
      </p:pic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E868629-0834-1623-EA44-88DE99F7D17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57717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A0E6209-2E94-4CD7-A756-088A50F564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A0E6209-2E94-4CD7-A756-088A50F564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B8E5E6-959A-4A03-9D3B-0BED6B9B5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723900" algn="l"/>
              </a:tabLst>
            </a:pPr>
            <a:r>
              <a:rPr lang="en-US" dirty="0">
                <a:solidFill>
                  <a:schemeClr val="accent1"/>
                </a:solidFill>
              </a:rPr>
              <a:t>01	MAX </a:t>
            </a:r>
            <a:r>
              <a:rPr lang="ko-KR" altLang="en-US" dirty="0">
                <a:solidFill>
                  <a:schemeClr val="accent1"/>
                </a:solidFill>
              </a:rPr>
              <a:t>기술</a:t>
            </a:r>
            <a:r>
              <a:rPr lang="en-US" altLang="ko-KR" dirty="0">
                <a:solidFill>
                  <a:schemeClr val="accent1"/>
                </a:solidFill>
              </a:rPr>
              <a:t>/</a:t>
            </a:r>
            <a:r>
              <a:rPr lang="ko-KR" altLang="en-US" dirty="0">
                <a:solidFill>
                  <a:schemeClr val="accent1"/>
                </a:solidFill>
              </a:rPr>
              <a:t>기능 소개</a:t>
            </a:r>
            <a:endParaRPr lang="en-US" sz="1600" dirty="0">
              <a:solidFill>
                <a:schemeClr val="accent1"/>
              </a:solidFill>
            </a:endParaRPr>
          </a:p>
          <a:p>
            <a:pPr marL="0" indent="0">
              <a:buNone/>
              <a:tabLst>
                <a:tab pos="723900" algn="l"/>
              </a:tabLst>
            </a:pPr>
            <a:r>
              <a:rPr lang="en-US" dirty="0">
                <a:solidFill>
                  <a:schemeClr val="accent1"/>
                </a:solidFill>
              </a:rPr>
              <a:t>02	MAX</a:t>
            </a:r>
            <a:r>
              <a:rPr lang="ko-KR" altLang="en-US" dirty="0">
                <a:solidFill>
                  <a:schemeClr val="accent1"/>
                </a:solidFill>
              </a:rPr>
              <a:t> 운영 이점</a:t>
            </a:r>
            <a:endParaRPr lang="en-US" altLang="ko-KR" dirty="0">
              <a:solidFill>
                <a:schemeClr val="accent1"/>
              </a:solidFill>
            </a:endParaRPr>
          </a:p>
          <a:p>
            <a:pPr marL="0" indent="0">
              <a:buNone/>
              <a:tabLst>
                <a:tab pos="723900" algn="l"/>
              </a:tabLst>
            </a:pPr>
            <a:r>
              <a:rPr lang="en-US" sz="2000" dirty="0"/>
              <a:t>03	MAX </a:t>
            </a:r>
            <a:r>
              <a:rPr lang="ko-KR" altLang="en-US" sz="2000" dirty="0"/>
              <a:t>고객 이점</a:t>
            </a:r>
            <a:endParaRPr lang="en-US" altLang="ko-KR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B52B10-CE9A-4949-9AE7-FBC89F9C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BDE228A-A2FA-7DB9-3DED-CF62E4847FF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916510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지도이(가) 표시된 사진&#10;&#10;자동 생성된 설명">
            <a:extLst>
              <a:ext uri="{FF2B5EF4-FFF2-40B4-BE49-F238E27FC236}">
                <a16:creationId xmlns:a16="http://schemas.microsoft.com/office/drawing/2014/main" id="{3812912D-DE48-9CFE-413C-06E5E42A7E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2259" y="4940889"/>
            <a:ext cx="476665" cy="1031623"/>
          </a:xfrm>
          <a:prstGeom prst="rect">
            <a:avLst/>
          </a:prstGeom>
        </p:spPr>
      </p:pic>
      <p:sp>
        <p:nvSpPr>
          <p:cNvPr id="7" name="제목 6">
            <a:extLst>
              <a:ext uri="{FF2B5EF4-FFF2-40B4-BE49-F238E27FC236}">
                <a16:creationId xmlns:a16="http://schemas.microsoft.com/office/drawing/2014/main" id="{E4352761-D108-40CB-AC8E-F766EAE6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고객 이점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BF25F-E06A-4EED-BE72-6B1B16D06980}"/>
              </a:ext>
            </a:extLst>
          </p:cNvPr>
          <p:cNvSpPr txBox="1"/>
          <p:nvPr/>
        </p:nvSpPr>
        <p:spPr>
          <a:xfrm>
            <a:off x="3206127" y="740541"/>
            <a:ext cx="5923846" cy="19159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현장 도착 전 호기 상태 확인 가능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불필요한 현장 방문 감소</a:t>
            </a: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ko-KR" altLang="en-US" sz="1300" dirty="0"/>
              <a:t>현장 방문 감소로 인한  </a:t>
            </a:r>
            <a:r>
              <a:rPr lang="ko-KR" altLang="en-US" sz="1600" b="1" dirty="0">
                <a:solidFill>
                  <a:schemeClr val="bg2"/>
                </a:solidFill>
              </a:rPr>
              <a:t>고객 시간 절약</a:t>
            </a:r>
            <a:endParaRPr lang="en-US" altLang="ko-KR" sz="1400" b="1" dirty="0">
              <a:solidFill>
                <a:schemeClr val="bg2"/>
              </a:solidFill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ko-KR" altLang="en-US" sz="1300" dirty="0"/>
              <a:t>정확한 원인 파악 후 방문을 통해 </a:t>
            </a:r>
            <a:r>
              <a:rPr lang="ko-KR" altLang="en-US" sz="1600" b="1" dirty="0">
                <a:solidFill>
                  <a:schemeClr val="bg2"/>
                </a:solidFill>
              </a:rPr>
              <a:t>엘리베이터 가용 시간 증가</a:t>
            </a:r>
            <a:endParaRPr lang="en-US" altLang="ko-KR" sz="1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887F7F-D235-40A4-8B50-AD8F56CA1E4A}"/>
              </a:ext>
            </a:extLst>
          </p:cNvPr>
          <p:cNvSpPr txBox="1"/>
          <p:nvPr/>
        </p:nvSpPr>
        <p:spPr>
          <a:xfrm>
            <a:off x="3206127" y="4956389"/>
            <a:ext cx="5849270" cy="146963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고객 포탈을 이용한 호기 운행</a:t>
            </a:r>
            <a:r>
              <a:rPr lang="en-US" altLang="ko-KR" sz="1300" dirty="0"/>
              <a:t>/</a:t>
            </a:r>
            <a:r>
              <a:rPr lang="ko-KR" altLang="en-US" sz="1300" dirty="0"/>
              <a:t>고장처리이력 확인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ko-KR" altLang="en-US" sz="1300" dirty="0"/>
              <a:t>모바일</a:t>
            </a:r>
            <a:r>
              <a:rPr lang="en-US" altLang="ko-KR" sz="1300" dirty="0"/>
              <a:t>/</a:t>
            </a:r>
            <a:r>
              <a:rPr lang="ko-KR" altLang="en-US" sz="1300" dirty="0"/>
              <a:t>웹 브라우저를 통한 접근 용이</a:t>
            </a:r>
            <a:endParaRPr lang="en-US" altLang="ko-KR" sz="1300" dirty="0"/>
          </a:p>
          <a:p>
            <a:pPr marL="171450" indent="-171450" algn="l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endParaRPr lang="en-US" altLang="ko-KR" sz="1300" dirty="0"/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ko-KR" sz="1300" dirty="0"/>
              <a:t>MAX</a:t>
            </a:r>
            <a:r>
              <a:rPr lang="ko-KR" altLang="en-US" sz="1300" dirty="0"/>
              <a:t>데이터를 통해 상세 </a:t>
            </a:r>
            <a:r>
              <a:rPr lang="ko-KR" altLang="en-US" sz="1600" b="1" dirty="0">
                <a:solidFill>
                  <a:schemeClr val="tx2"/>
                </a:solidFill>
              </a:rPr>
              <a:t>고장호기 운행</a:t>
            </a:r>
            <a:r>
              <a:rPr lang="en-US" altLang="ko-KR" sz="1600" b="1" dirty="0">
                <a:solidFill>
                  <a:schemeClr val="tx2"/>
                </a:solidFill>
              </a:rPr>
              <a:t>/</a:t>
            </a:r>
            <a:r>
              <a:rPr lang="ko-KR" altLang="en-US" sz="1600" b="1" dirty="0">
                <a:solidFill>
                  <a:schemeClr val="tx2"/>
                </a:solidFill>
              </a:rPr>
              <a:t>고장처리 확인 </a:t>
            </a:r>
            <a:r>
              <a:rPr lang="ko-KR" altLang="en-US" sz="1300" dirty="0"/>
              <a:t> 가능</a:t>
            </a:r>
            <a:endParaRPr lang="en-US" altLang="ko-KR" sz="1300" dirty="0"/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F3D0E6EC-507A-4E17-A9C3-6CEB03066F8E}"/>
              </a:ext>
            </a:extLst>
          </p:cNvPr>
          <p:cNvGrpSpPr/>
          <p:nvPr/>
        </p:nvGrpSpPr>
        <p:grpSpPr>
          <a:xfrm>
            <a:off x="422574" y="2430598"/>
            <a:ext cx="2687745" cy="2654586"/>
            <a:chOff x="323528" y="2287588"/>
            <a:chExt cx="2316163" cy="2287588"/>
          </a:xfrm>
        </p:grpSpPr>
        <p:sp>
          <p:nvSpPr>
            <p:cNvPr id="21" name="Oval 14">
              <a:extLst>
                <a:ext uri="{FF2B5EF4-FFF2-40B4-BE49-F238E27FC236}">
                  <a16:creationId xmlns:a16="http://schemas.microsoft.com/office/drawing/2014/main" id="{F113D35D-1761-4E19-9D0D-E187E1BDF26F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268091" y="3221038"/>
              <a:ext cx="427038" cy="420688"/>
            </a:xfrm>
            <a:prstGeom prst="ellipse">
              <a:avLst/>
            </a:prstGeom>
            <a:solidFill>
              <a:schemeClr val="accent4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22" name="AutoShape 15">
              <a:extLst>
                <a:ext uri="{FF2B5EF4-FFF2-40B4-BE49-F238E27FC236}">
                  <a16:creationId xmlns:a16="http://schemas.microsoft.com/office/drawing/2014/main" id="{3B273518-1A05-4201-946B-473A9C6985EE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810891" y="2768601"/>
              <a:ext cx="1341438" cy="1325563"/>
            </a:xfrm>
            <a:custGeom>
              <a:avLst/>
              <a:gdLst>
                <a:gd name="G0" fmla="+- 3981 0 0"/>
                <a:gd name="G1" fmla="+- 21600 0 3981"/>
                <a:gd name="G2" fmla="+- 21600 0 3981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3981" y="10800"/>
                  </a:moveTo>
                  <a:cubicBezTo>
                    <a:pt x="3981" y="14566"/>
                    <a:pt x="7034" y="17619"/>
                    <a:pt x="10800" y="17619"/>
                  </a:cubicBezTo>
                  <a:cubicBezTo>
                    <a:pt x="14566" y="17619"/>
                    <a:pt x="17619" y="14566"/>
                    <a:pt x="17619" y="10800"/>
                  </a:cubicBezTo>
                  <a:cubicBezTo>
                    <a:pt x="17619" y="7034"/>
                    <a:pt x="14566" y="3981"/>
                    <a:pt x="10800" y="3981"/>
                  </a:cubicBezTo>
                  <a:cubicBezTo>
                    <a:pt x="7034" y="3981"/>
                    <a:pt x="3981" y="7034"/>
                    <a:pt x="3981" y="10800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23" name="AutoShape 16">
              <a:extLst>
                <a:ext uri="{FF2B5EF4-FFF2-40B4-BE49-F238E27FC236}">
                  <a16:creationId xmlns:a16="http://schemas.microsoft.com/office/drawing/2014/main" id="{14A33483-D493-40B9-8656-60575370B3E5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323528" y="2287588"/>
              <a:ext cx="2316163" cy="2287588"/>
            </a:xfrm>
            <a:custGeom>
              <a:avLst/>
              <a:gdLst>
                <a:gd name="G0" fmla="+- 2426 0 0"/>
                <a:gd name="G1" fmla="+- 21600 0 2426"/>
                <a:gd name="G2" fmla="+- 21600 0 2426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426" y="10800"/>
                  </a:moveTo>
                  <a:cubicBezTo>
                    <a:pt x="2426" y="15425"/>
                    <a:pt x="6175" y="19174"/>
                    <a:pt x="10800" y="19174"/>
                  </a:cubicBezTo>
                  <a:cubicBezTo>
                    <a:pt x="15425" y="19174"/>
                    <a:pt x="19174" y="15425"/>
                    <a:pt x="19174" y="10800"/>
                  </a:cubicBezTo>
                  <a:cubicBezTo>
                    <a:pt x="19174" y="6175"/>
                    <a:pt x="15425" y="2426"/>
                    <a:pt x="10800" y="2426"/>
                  </a:cubicBezTo>
                  <a:cubicBezTo>
                    <a:pt x="6175" y="2426"/>
                    <a:pt x="2426" y="6175"/>
                    <a:pt x="2426" y="10800"/>
                  </a:cubicBezTo>
                  <a:close/>
                </a:path>
              </a:pathLst>
            </a:custGeom>
            <a:solidFill>
              <a:schemeClr val="tx1"/>
            </a:solidFill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24" name="Group 17">
            <a:extLst>
              <a:ext uri="{FF2B5EF4-FFF2-40B4-BE49-F238E27FC236}">
                <a16:creationId xmlns:a16="http://schemas.microsoft.com/office/drawing/2014/main" id="{FF595EEC-A1EF-4A85-B893-E086CC9848AA}"/>
              </a:ext>
            </a:extLst>
          </p:cNvPr>
          <p:cNvGrpSpPr/>
          <p:nvPr/>
        </p:nvGrpSpPr>
        <p:grpSpPr>
          <a:xfrm>
            <a:off x="2194538" y="2655042"/>
            <a:ext cx="9094877" cy="1177890"/>
            <a:chOff x="3536239" y="2300502"/>
            <a:chExt cx="9094877" cy="1177890"/>
          </a:xfrm>
          <a:solidFill>
            <a:schemeClr val="bg2"/>
          </a:solidFill>
        </p:grpSpPr>
        <p:grpSp>
          <p:nvGrpSpPr>
            <p:cNvPr id="25" name="Group 11">
              <a:extLst>
                <a:ext uri="{FF2B5EF4-FFF2-40B4-BE49-F238E27FC236}">
                  <a16:creationId xmlns:a16="http://schemas.microsoft.com/office/drawing/2014/main" id="{564B264C-BD5A-4DFA-844A-625631D0A356}"/>
                </a:ext>
              </a:extLst>
            </p:cNvPr>
            <p:cNvGrpSpPr/>
            <p:nvPr/>
          </p:nvGrpSpPr>
          <p:grpSpPr>
            <a:xfrm>
              <a:off x="3536239" y="2300502"/>
              <a:ext cx="9094877" cy="1177890"/>
              <a:chOff x="2605440" y="2300502"/>
              <a:chExt cx="9094877" cy="1177890"/>
            </a:xfrm>
            <a:grpFill/>
          </p:grpSpPr>
          <p:sp>
            <p:nvSpPr>
              <p:cNvPr id="27" name="Rectangle 3">
                <a:extLst>
                  <a:ext uri="{FF2B5EF4-FFF2-40B4-BE49-F238E27FC236}">
                    <a16:creationId xmlns:a16="http://schemas.microsoft.com/office/drawing/2014/main" id="{EBAD8B94-D29A-48BF-B490-30494B254FAF}"/>
                  </a:ext>
                </a:extLst>
              </p:cNvPr>
              <p:cNvSpPr/>
              <p:nvPr/>
            </p:nvSpPr>
            <p:spPr>
              <a:xfrm>
                <a:off x="2986299" y="2365458"/>
                <a:ext cx="8714018" cy="3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Isosceles Triangle 10">
                <a:extLst>
                  <a:ext uri="{FF2B5EF4-FFF2-40B4-BE49-F238E27FC236}">
                    <a16:creationId xmlns:a16="http://schemas.microsoft.com/office/drawing/2014/main" id="{3E842169-FBF6-4C05-9169-C1CC1F2AFD30}"/>
                  </a:ext>
                </a:extLst>
              </p:cNvPr>
              <p:cNvSpPr/>
              <p:nvPr/>
            </p:nvSpPr>
            <p:spPr>
              <a:xfrm rot="2280000" flipV="1">
                <a:off x="2605440" y="2300502"/>
                <a:ext cx="194567" cy="1177890"/>
              </a:xfrm>
              <a:custGeom>
                <a:avLst/>
                <a:gdLst>
                  <a:gd name="connsiteX0" fmla="*/ 0 w 359633"/>
                  <a:gd name="connsiteY0" fmla="*/ 925028 h 925028"/>
                  <a:gd name="connsiteX1" fmla="*/ 179817 w 359633"/>
                  <a:gd name="connsiteY1" fmla="*/ 0 h 925028"/>
                  <a:gd name="connsiteX2" fmla="*/ 359633 w 359633"/>
                  <a:gd name="connsiteY2" fmla="*/ 925028 h 925028"/>
                  <a:gd name="connsiteX3" fmla="*/ 0 w 359633"/>
                  <a:gd name="connsiteY3" fmla="*/ 925028 h 925028"/>
                  <a:gd name="connsiteX0" fmla="*/ 0 w 194567"/>
                  <a:gd name="connsiteY0" fmla="*/ 1177890 h 1177890"/>
                  <a:gd name="connsiteX1" fmla="*/ 14751 w 194567"/>
                  <a:gd name="connsiteY1" fmla="*/ 0 h 1177890"/>
                  <a:gd name="connsiteX2" fmla="*/ 194567 w 194567"/>
                  <a:gd name="connsiteY2" fmla="*/ 925028 h 1177890"/>
                  <a:gd name="connsiteX3" fmla="*/ 0 w 194567"/>
                  <a:gd name="connsiteY3" fmla="*/ 1177890 h 117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4567" h="1177890">
                    <a:moveTo>
                      <a:pt x="0" y="1177890"/>
                    </a:moveTo>
                    <a:lnTo>
                      <a:pt x="14751" y="0"/>
                    </a:lnTo>
                    <a:lnTo>
                      <a:pt x="194567" y="925028"/>
                    </a:lnTo>
                    <a:lnTo>
                      <a:pt x="0" y="117789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6329BF-D9EB-4240-8181-04F4CA553B23}"/>
                </a:ext>
              </a:extLst>
            </p:cNvPr>
            <p:cNvSpPr txBox="1"/>
            <p:nvPr/>
          </p:nvSpPr>
          <p:spPr>
            <a:xfrm>
              <a:off x="4547828" y="2413580"/>
              <a:ext cx="8083288" cy="227755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altLang="ko-KR" sz="1600" dirty="0">
                  <a:solidFill>
                    <a:schemeClr val="bg1"/>
                  </a:solidFill>
                </a:rPr>
                <a:t>[</a:t>
              </a:r>
              <a:r>
                <a:rPr lang="ko-KR" altLang="en-US" sz="1600" dirty="0">
                  <a:solidFill>
                    <a:schemeClr val="bg1"/>
                  </a:solidFill>
                </a:rPr>
                <a:t>고장 시</a:t>
              </a:r>
              <a:r>
                <a:rPr lang="en-US" altLang="ko-KR" sz="1600" dirty="0">
                  <a:solidFill>
                    <a:schemeClr val="bg1"/>
                  </a:solidFill>
                </a:rPr>
                <a:t>] </a:t>
              </a:r>
              <a:r>
                <a:rPr lang="ko-KR" altLang="en-US" sz="1600" dirty="0">
                  <a:solidFill>
                    <a:schemeClr val="bg1"/>
                  </a:solidFill>
                </a:rPr>
                <a:t>버추얼 코치 이용한 업무 효율성 증대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4">
            <a:extLst>
              <a:ext uri="{FF2B5EF4-FFF2-40B4-BE49-F238E27FC236}">
                <a16:creationId xmlns:a16="http://schemas.microsoft.com/office/drawing/2014/main" id="{693C2F95-F943-42D5-996C-0200A14E0E52}"/>
              </a:ext>
            </a:extLst>
          </p:cNvPr>
          <p:cNvGrpSpPr/>
          <p:nvPr/>
        </p:nvGrpSpPr>
        <p:grpSpPr>
          <a:xfrm>
            <a:off x="2163912" y="3668369"/>
            <a:ext cx="9125502" cy="1177890"/>
            <a:chOff x="3536240" y="3377304"/>
            <a:chExt cx="9125502" cy="1177890"/>
          </a:xfrm>
          <a:solidFill>
            <a:schemeClr val="tx2"/>
          </a:solidFill>
        </p:grpSpPr>
        <p:grpSp>
          <p:nvGrpSpPr>
            <p:cNvPr id="30" name="Group 14">
              <a:extLst>
                <a:ext uri="{FF2B5EF4-FFF2-40B4-BE49-F238E27FC236}">
                  <a16:creationId xmlns:a16="http://schemas.microsoft.com/office/drawing/2014/main" id="{E5D4B047-48D9-44DF-A4A0-782EA7672E36}"/>
                </a:ext>
              </a:extLst>
            </p:cNvPr>
            <p:cNvGrpSpPr/>
            <p:nvPr/>
          </p:nvGrpSpPr>
          <p:grpSpPr>
            <a:xfrm>
              <a:off x="3536240" y="3377304"/>
              <a:ext cx="9125502" cy="1177890"/>
              <a:chOff x="2605441" y="3377304"/>
              <a:chExt cx="9125502" cy="1177890"/>
            </a:xfrm>
            <a:grpFill/>
          </p:grpSpPr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76C81396-73E4-424A-AA75-0D5E21CB3E55}"/>
                  </a:ext>
                </a:extLst>
              </p:cNvPr>
              <p:cNvSpPr/>
              <p:nvPr/>
            </p:nvSpPr>
            <p:spPr>
              <a:xfrm>
                <a:off x="2986298" y="4168542"/>
                <a:ext cx="8744645" cy="324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Isosceles Triangle 10">
                <a:extLst>
                  <a:ext uri="{FF2B5EF4-FFF2-40B4-BE49-F238E27FC236}">
                    <a16:creationId xmlns:a16="http://schemas.microsoft.com/office/drawing/2014/main" id="{0B301E11-E504-4C32-887C-F28616989F1B}"/>
                  </a:ext>
                </a:extLst>
              </p:cNvPr>
              <p:cNvSpPr/>
              <p:nvPr/>
            </p:nvSpPr>
            <p:spPr>
              <a:xfrm rot="19320000">
                <a:off x="2605441" y="3377304"/>
                <a:ext cx="194567" cy="1177890"/>
              </a:xfrm>
              <a:custGeom>
                <a:avLst/>
                <a:gdLst>
                  <a:gd name="connsiteX0" fmla="*/ 0 w 359633"/>
                  <a:gd name="connsiteY0" fmla="*/ 925028 h 925028"/>
                  <a:gd name="connsiteX1" fmla="*/ 179817 w 359633"/>
                  <a:gd name="connsiteY1" fmla="*/ 0 h 925028"/>
                  <a:gd name="connsiteX2" fmla="*/ 359633 w 359633"/>
                  <a:gd name="connsiteY2" fmla="*/ 925028 h 925028"/>
                  <a:gd name="connsiteX3" fmla="*/ 0 w 359633"/>
                  <a:gd name="connsiteY3" fmla="*/ 925028 h 925028"/>
                  <a:gd name="connsiteX0" fmla="*/ 0 w 194567"/>
                  <a:gd name="connsiteY0" fmla="*/ 1177890 h 1177890"/>
                  <a:gd name="connsiteX1" fmla="*/ 14751 w 194567"/>
                  <a:gd name="connsiteY1" fmla="*/ 0 h 1177890"/>
                  <a:gd name="connsiteX2" fmla="*/ 194567 w 194567"/>
                  <a:gd name="connsiteY2" fmla="*/ 925028 h 1177890"/>
                  <a:gd name="connsiteX3" fmla="*/ 0 w 194567"/>
                  <a:gd name="connsiteY3" fmla="*/ 1177890 h 1177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4567" h="1177890">
                    <a:moveTo>
                      <a:pt x="0" y="1177890"/>
                    </a:moveTo>
                    <a:lnTo>
                      <a:pt x="14751" y="0"/>
                    </a:lnTo>
                    <a:lnTo>
                      <a:pt x="194567" y="925028"/>
                    </a:lnTo>
                    <a:lnTo>
                      <a:pt x="0" y="117789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endParaRPr lang="en-US" sz="1600" dirty="0">
                  <a:ln>
                    <a:noFill/>
                  </a:ln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E1E49E-8381-48BF-A3FC-CC1DD026D99B}"/>
                </a:ext>
              </a:extLst>
            </p:cNvPr>
            <p:cNvSpPr txBox="1"/>
            <p:nvPr/>
          </p:nvSpPr>
          <p:spPr>
            <a:xfrm>
              <a:off x="4547828" y="4240232"/>
              <a:ext cx="5849270" cy="227755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1600" dirty="0">
                  <a:solidFill>
                    <a:schemeClr val="bg1"/>
                  </a:solidFill>
                </a:rPr>
                <a:t>[</a:t>
              </a:r>
              <a:r>
                <a:rPr lang="ko-KR" altLang="en-US" sz="1600" dirty="0">
                  <a:solidFill>
                    <a:schemeClr val="bg1"/>
                  </a:solidFill>
                </a:rPr>
                <a:t>고장 전</a:t>
              </a:r>
              <a:r>
                <a:rPr lang="en-US" altLang="ko-KR" sz="1600" dirty="0">
                  <a:solidFill>
                    <a:schemeClr val="bg1"/>
                  </a:solidFill>
                </a:rPr>
                <a:t>/</a:t>
              </a:r>
              <a:r>
                <a:rPr lang="ko-KR" altLang="en-US" sz="1600" dirty="0">
                  <a:solidFill>
                    <a:schemeClr val="bg1"/>
                  </a:solidFill>
                </a:rPr>
                <a:t>후</a:t>
              </a:r>
              <a:r>
                <a:rPr lang="en-US" altLang="ko-KR" sz="1600" dirty="0">
                  <a:solidFill>
                    <a:schemeClr val="bg1"/>
                  </a:solidFill>
                </a:rPr>
                <a:t>] </a:t>
              </a:r>
              <a:r>
                <a:rPr lang="ko-KR" altLang="en-US" sz="1600" dirty="0">
                  <a:solidFill>
                    <a:schemeClr val="bg1"/>
                  </a:solidFill>
                </a:rPr>
                <a:t>고객 포털을 이용한 고객 만족 증대</a:t>
              </a:r>
              <a:endParaRPr 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F6344E5-C807-4A76-A83B-066D7C63BFAC}"/>
              </a:ext>
            </a:extLst>
          </p:cNvPr>
          <p:cNvGrpSpPr/>
          <p:nvPr/>
        </p:nvGrpSpPr>
        <p:grpSpPr>
          <a:xfrm>
            <a:off x="5739703" y="5716427"/>
            <a:ext cx="388380" cy="315304"/>
            <a:chOff x="6755797" y="5608893"/>
            <a:chExt cx="388380" cy="315304"/>
          </a:xfrm>
          <a:noFill/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0B2C35C3-3450-4F7B-AF83-A46D16AD6C41}"/>
                </a:ext>
              </a:extLst>
            </p:cNvPr>
            <p:cNvSpPr/>
            <p:nvPr/>
          </p:nvSpPr>
          <p:spPr>
            <a:xfrm>
              <a:off x="6755797" y="5608893"/>
              <a:ext cx="388380" cy="315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Freihandform 25">
              <a:extLst>
                <a:ext uri="{FF2B5EF4-FFF2-40B4-BE49-F238E27FC236}">
                  <a16:creationId xmlns:a16="http://schemas.microsoft.com/office/drawing/2014/main" id="{D097E67D-812E-49E9-8C10-C032C6D9EA7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893883" y="5672631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  <p:sp>
          <p:nvSpPr>
            <p:cNvPr id="36" name="Freihandform 25">
              <a:extLst>
                <a:ext uri="{FF2B5EF4-FFF2-40B4-BE49-F238E27FC236}">
                  <a16:creationId xmlns:a16="http://schemas.microsoft.com/office/drawing/2014/main" id="{1E11E6C2-5058-4355-8059-D0A833C6F84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6895228" y="5531091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115CC051-20BA-492B-AF48-8764D6A44777}"/>
              </a:ext>
            </a:extLst>
          </p:cNvPr>
          <p:cNvGrpSpPr/>
          <p:nvPr/>
        </p:nvGrpSpPr>
        <p:grpSpPr>
          <a:xfrm>
            <a:off x="5227728" y="1421199"/>
            <a:ext cx="388380" cy="329088"/>
            <a:chOff x="5635612" y="1556792"/>
            <a:chExt cx="388380" cy="329088"/>
          </a:xfrm>
          <a:noFill/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C86CD0F9-5484-4D06-A8A8-97BB56884B9F}"/>
                </a:ext>
              </a:extLst>
            </p:cNvPr>
            <p:cNvSpPr/>
            <p:nvPr/>
          </p:nvSpPr>
          <p:spPr>
            <a:xfrm>
              <a:off x="5635612" y="1556792"/>
              <a:ext cx="388380" cy="3153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ko-KR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Freihandform 25">
              <a:extLst>
                <a:ext uri="{FF2B5EF4-FFF2-40B4-BE49-F238E27FC236}">
                  <a16:creationId xmlns:a16="http://schemas.microsoft.com/office/drawing/2014/main" id="{C6D9C8A7-80FE-419E-A215-C4E51CAB89D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783208" y="1695869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  <p:sp>
          <p:nvSpPr>
            <p:cNvPr id="39" name="Freihandform 25">
              <a:extLst>
                <a:ext uri="{FF2B5EF4-FFF2-40B4-BE49-F238E27FC236}">
                  <a16:creationId xmlns:a16="http://schemas.microsoft.com/office/drawing/2014/main" id="{B9968F67-CEAB-4E67-A144-DF25AD07CC8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5784553" y="1554329"/>
              <a:ext cx="112209" cy="267814"/>
            </a:xfrm>
            <a:custGeom>
              <a:avLst/>
              <a:gdLst>
                <a:gd name="T0" fmla="*/ 24 w 8525436"/>
                <a:gd name="T1" fmla="*/ 0 h 4585447"/>
                <a:gd name="T2" fmla="*/ 15482 w 8525436"/>
                <a:gd name="T3" fmla="*/ 1838995 h 4585447"/>
                <a:gd name="T4" fmla="*/ 0 w 8525436"/>
                <a:gd name="T5" fmla="*/ 3847222 h 4585447"/>
                <a:gd name="T6" fmla="*/ 0 60000 65536"/>
                <a:gd name="T7" fmla="*/ 0 60000 65536"/>
                <a:gd name="T8" fmla="*/ 0 60000 65536"/>
                <a:gd name="connsiteX0" fmla="*/ 13447 w 8676584"/>
                <a:gd name="connsiteY0" fmla="*/ 0 h 4585447"/>
                <a:gd name="connsiteX1" fmla="*/ 8676584 w 8676584"/>
                <a:gd name="connsiteY1" fmla="*/ 2297722 h 4585447"/>
                <a:gd name="connsiteX2" fmla="*/ 0 w 8676584"/>
                <a:gd name="connsiteY2" fmla="*/ 4585447 h 4585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76584" h="4585447">
                  <a:moveTo>
                    <a:pt x="13447" y="0"/>
                  </a:moveTo>
                  <a:lnTo>
                    <a:pt x="8676584" y="2297722"/>
                  </a:lnTo>
                  <a:cubicBezTo>
                    <a:pt x="5834772" y="3095581"/>
                    <a:pt x="2841812" y="3787588"/>
                    <a:pt x="0" y="4585447"/>
                  </a:cubicBezTo>
                </a:path>
              </a:pathLst>
            </a:custGeom>
            <a:grpFill/>
            <a:ln w="38100" cap="rnd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B5564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  <a:sym typeface="TKTypeMedium"/>
              </a:endParaRPr>
            </a:p>
          </p:txBody>
        </p:sp>
      </p:grpSp>
      <p:pic>
        <p:nvPicPr>
          <p:cNvPr id="40" name="Picture 66">
            <a:extLst>
              <a:ext uri="{FF2B5EF4-FFF2-40B4-BE49-F238E27FC236}">
                <a16:creationId xmlns:a16="http://schemas.microsoft.com/office/drawing/2014/main" id="{9E455F46-E2A6-4043-A9C5-0D83F256F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8573" y="1073536"/>
            <a:ext cx="1965937" cy="1152128"/>
          </a:xfrm>
          <a:prstGeom prst="rect">
            <a:avLst/>
          </a:prstGeom>
        </p:spPr>
      </p:pic>
      <p:pic>
        <p:nvPicPr>
          <p:cNvPr id="41" name="그림 40" descr="텍스트이(가) 표시된 사진&#10;&#10;자동 생성된 설명">
            <a:extLst>
              <a:ext uri="{FF2B5EF4-FFF2-40B4-BE49-F238E27FC236}">
                <a16:creationId xmlns:a16="http://schemas.microsoft.com/office/drawing/2014/main" id="{2E3F5232-7929-4B91-80F0-1D0775124B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1618" y="1124694"/>
            <a:ext cx="1677127" cy="1048204"/>
          </a:xfrm>
          <a:prstGeom prst="rect">
            <a:avLst/>
          </a:prstGeom>
        </p:spPr>
      </p:pic>
      <p:pic>
        <p:nvPicPr>
          <p:cNvPr id="42" name="Picture 4" descr="Finger Pointing Clip Art">
            <a:extLst>
              <a:ext uri="{FF2B5EF4-FFF2-40B4-BE49-F238E27FC236}">
                <a16:creationId xmlns:a16="http://schemas.microsoft.com/office/drawing/2014/main" id="{6E6E09F7-F896-412B-AF49-EFAD15DC7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8997542" y="1599687"/>
            <a:ext cx="127163" cy="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Grafik 53">
            <a:extLst>
              <a:ext uri="{FF2B5EF4-FFF2-40B4-BE49-F238E27FC236}">
                <a16:creationId xmlns:a16="http://schemas.microsoft.com/office/drawing/2014/main" id="{994A36B5-7BF1-4328-9B75-9FBD1E42BE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5782" y="4896772"/>
            <a:ext cx="1972706" cy="13446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841802-F4FC-4B01-A24E-BE83FB245A89}"/>
              </a:ext>
            </a:extLst>
          </p:cNvPr>
          <p:cNvSpPr txBox="1"/>
          <p:nvPr/>
        </p:nvSpPr>
        <p:spPr>
          <a:xfrm>
            <a:off x="8847533" y="2367213"/>
            <a:ext cx="1545295" cy="1423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▲ 버추얼코치 태블릿 전송</a:t>
            </a:r>
            <a:endParaRPr lang="ko-KR" altLang="en-US" sz="1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8FB5FE-EFF1-42DC-A366-90AC7FB9BE8C}"/>
              </a:ext>
            </a:extLst>
          </p:cNvPr>
          <p:cNvSpPr txBox="1"/>
          <p:nvPr/>
        </p:nvSpPr>
        <p:spPr>
          <a:xfrm>
            <a:off x="8847533" y="6286897"/>
            <a:ext cx="2148024" cy="1423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▲ 고객 포탈을 이용한 운행이력 확인</a:t>
            </a:r>
            <a:endParaRPr lang="ko-KR" altLang="en-US" sz="1000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87CCAF4-0D81-8FC3-6A66-3B4CAC5A8E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1419" y="4931834"/>
            <a:ext cx="1845061" cy="1026656"/>
          </a:xfrm>
          <a:prstGeom prst="rect">
            <a:avLst/>
          </a:prstGeom>
        </p:spPr>
      </p:pic>
      <p:pic>
        <p:nvPicPr>
          <p:cNvPr id="44" name="Picture 88">
            <a:extLst>
              <a:ext uri="{FF2B5EF4-FFF2-40B4-BE49-F238E27FC236}">
                <a16:creationId xmlns:a16="http://schemas.microsoft.com/office/drawing/2014/main" id="{B8850049-628B-5C50-3779-0A869CAD204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18" t="4359" r="15797" b="5556"/>
          <a:stretch/>
        </p:blipFill>
        <p:spPr>
          <a:xfrm>
            <a:off x="10559725" y="4895387"/>
            <a:ext cx="566170" cy="1136344"/>
          </a:xfrm>
          <a:prstGeom prst="rect">
            <a:avLst/>
          </a:prstGeom>
        </p:spPr>
      </p:pic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1C53793-7A48-3046-DA7C-D8C45520D64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74236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Agenda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3ABD9767-DB68-0D82-2D62-7849CE1C1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88" y="1484313"/>
            <a:ext cx="11341260" cy="4564344"/>
          </a:xfrm>
        </p:spPr>
        <p:txBody>
          <a:bodyPr/>
          <a:lstStyle/>
          <a:p>
            <a:pPr marL="0" indent="0">
              <a:buNone/>
              <a:tabLst>
                <a:tab pos="723900" algn="l"/>
              </a:tabLst>
            </a:pPr>
            <a:r>
              <a:rPr lang="en-US" sz="2000" dirty="0"/>
              <a:t>01	MAX </a:t>
            </a:r>
            <a:r>
              <a:rPr lang="ko-KR" altLang="en-US" sz="2000" dirty="0"/>
              <a:t>기술</a:t>
            </a:r>
            <a:r>
              <a:rPr lang="en-US" altLang="ko-KR" sz="2000" dirty="0"/>
              <a:t>/</a:t>
            </a:r>
            <a:r>
              <a:rPr lang="ko-KR" altLang="en-US" sz="2000" dirty="0"/>
              <a:t>기능</a:t>
            </a:r>
            <a:endParaRPr lang="en-US" sz="2000" dirty="0"/>
          </a:p>
          <a:p>
            <a:pPr marL="0" indent="0">
              <a:buNone/>
              <a:tabLst>
                <a:tab pos="723900" algn="l"/>
              </a:tabLst>
            </a:pPr>
            <a:r>
              <a:rPr lang="en-US" sz="2000" dirty="0"/>
              <a:t>02	MAX</a:t>
            </a:r>
            <a:r>
              <a:rPr lang="ko-KR" altLang="en-US" sz="2000" dirty="0"/>
              <a:t> 운영 이점</a:t>
            </a:r>
            <a:endParaRPr lang="en-US" altLang="ko-KR" sz="2000" dirty="0"/>
          </a:p>
          <a:p>
            <a:pPr marL="0" indent="0">
              <a:buNone/>
              <a:tabLst>
                <a:tab pos="723900" algn="l"/>
              </a:tabLst>
            </a:pPr>
            <a:r>
              <a:rPr lang="en-US" sz="2000" dirty="0"/>
              <a:t>03	MAX </a:t>
            </a:r>
            <a:r>
              <a:rPr lang="ko-KR" altLang="en-US" sz="2000" dirty="0"/>
              <a:t>고객 이점</a:t>
            </a:r>
            <a:endParaRPr lang="en-US" altLang="ko-KR" sz="2000" dirty="0"/>
          </a:p>
          <a:p>
            <a:pPr marL="0" indent="0">
              <a:buNone/>
              <a:tabLst>
                <a:tab pos="723900" algn="l"/>
              </a:tabLst>
            </a:pPr>
            <a:r>
              <a:rPr lang="en-US" altLang="ko-KR" dirty="0">
                <a:solidFill>
                  <a:schemeClr val="accent1"/>
                </a:solidFill>
              </a:rPr>
              <a:t>         </a:t>
            </a:r>
          </a:p>
          <a:p>
            <a:pPr marL="0" indent="0">
              <a:lnSpc>
                <a:spcPct val="150000"/>
              </a:lnSpc>
              <a:buNone/>
              <a:tabLst>
                <a:tab pos="723900" algn="l"/>
              </a:tabLst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635070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C70D3B6-A547-8B92-0AB8-BF4849D579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고객 포털 </a:t>
            </a:r>
            <a:r>
              <a:rPr lang="en-US" altLang="ko-KR" dirty="0"/>
              <a:t>:</a:t>
            </a:r>
            <a:r>
              <a:rPr lang="ko-KR" altLang="en-US" dirty="0"/>
              <a:t> 운행이력 확인</a:t>
            </a:r>
            <a:r>
              <a:rPr lang="en-US" altLang="ko-KR" dirty="0"/>
              <a:t>(1/2)</a:t>
            </a:r>
            <a:endParaRPr lang="ko-KR" altLang="en-US" dirty="0"/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5E0B4867-FFAB-F55F-8069-F0E84D141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고객 이점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E2B40A0-20FD-6FC4-8149-D6FA09AE5BFC}"/>
              </a:ext>
            </a:extLst>
          </p:cNvPr>
          <p:cNvSpPr/>
          <p:nvPr/>
        </p:nvSpPr>
        <p:spPr>
          <a:xfrm>
            <a:off x="11280577" y="278586"/>
            <a:ext cx="778680" cy="2059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solidFill>
                  <a:schemeClr val="bg1"/>
                </a:solidFill>
              </a:rPr>
              <a:t>고객화면</a:t>
            </a:r>
          </a:p>
        </p:txBody>
      </p:sp>
      <p:pic>
        <p:nvPicPr>
          <p:cNvPr id="11" name="Grafik 53">
            <a:extLst>
              <a:ext uri="{FF2B5EF4-FFF2-40B4-BE49-F238E27FC236}">
                <a16:creationId xmlns:a16="http://schemas.microsoft.com/office/drawing/2014/main" id="{0CCBA545-10FC-DC17-E36D-2733FAE6F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16" y="2777878"/>
            <a:ext cx="3424566" cy="2560109"/>
          </a:xfrm>
          <a:prstGeom prst="rect">
            <a:avLst/>
          </a:prstGeom>
        </p:spPr>
      </p:pic>
      <p:pic>
        <p:nvPicPr>
          <p:cNvPr id="12" name="Grafik 53">
            <a:extLst>
              <a:ext uri="{FF2B5EF4-FFF2-40B4-BE49-F238E27FC236}">
                <a16:creationId xmlns:a16="http://schemas.microsoft.com/office/drawing/2014/main" id="{46E59195-51F5-6711-CE91-962C14B3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073" y="1476061"/>
            <a:ext cx="3349912" cy="2115583"/>
          </a:xfrm>
          <a:prstGeom prst="rect">
            <a:avLst/>
          </a:prstGeom>
        </p:spPr>
      </p:pic>
      <p:pic>
        <p:nvPicPr>
          <p:cNvPr id="13" name="Grafik 53">
            <a:extLst>
              <a:ext uri="{FF2B5EF4-FFF2-40B4-BE49-F238E27FC236}">
                <a16:creationId xmlns:a16="http://schemas.microsoft.com/office/drawing/2014/main" id="{AD142D61-67CE-C318-BBAC-E674C7B12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736" y="1476061"/>
            <a:ext cx="3349912" cy="216182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7BED6101-2EDA-90BB-5EDA-FB126B1F4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17" y="2856611"/>
            <a:ext cx="3200964" cy="190804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416D4C76-E3D2-A0A9-3932-74CBF453B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850" y="1569579"/>
            <a:ext cx="3136358" cy="15561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5AD15C98-7DFA-D5D9-A643-53170ACE0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1948" y="1569578"/>
            <a:ext cx="3151487" cy="163256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B4689F4-B1F9-2D33-A201-4DCF230F52D9}"/>
              </a:ext>
            </a:extLst>
          </p:cNvPr>
          <p:cNvSpPr txBox="1"/>
          <p:nvPr/>
        </p:nvSpPr>
        <p:spPr>
          <a:xfrm>
            <a:off x="937454" y="2475908"/>
            <a:ext cx="2406108" cy="22775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/>
              <a:t>고객 포털 관리주체 로그인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8E3427-6278-89FF-6676-154337DF7FA3}"/>
              </a:ext>
            </a:extLst>
          </p:cNvPr>
          <p:cNvSpPr txBox="1"/>
          <p:nvPr/>
        </p:nvSpPr>
        <p:spPr>
          <a:xfrm>
            <a:off x="5903880" y="1264565"/>
            <a:ext cx="2267536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엘리베이터 상태 확인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F625B6-0D6B-D208-3EDF-47688449BB9C}"/>
              </a:ext>
            </a:extLst>
          </p:cNvPr>
          <p:cNvSpPr txBox="1"/>
          <p:nvPr/>
        </p:nvSpPr>
        <p:spPr>
          <a:xfrm>
            <a:off x="9824207" y="1264565"/>
            <a:ext cx="1456369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운행이력</a:t>
            </a:r>
            <a:r>
              <a:rPr lang="en-US" altLang="ko-KR" sz="1200" dirty="0"/>
              <a:t> </a:t>
            </a:r>
            <a:r>
              <a:rPr lang="ko-KR" altLang="en-US" sz="1200" dirty="0"/>
              <a:t>확인</a:t>
            </a:r>
          </a:p>
        </p:txBody>
      </p:sp>
      <p:pic>
        <p:nvPicPr>
          <p:cNvPr id="20" name="Grafik 53">
            <a:extLst>
              <a:ext uri="{FF2B5EF4-FFF2-40B4-BE49-F238E27FC236}">
                <a16:creationId xmlns:a16="http://schemas.microsoft.com/office/drawing/2014/main" id="{FFA9F2C2-7F2D-3AFA-3662-785C8217A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759" y="4060739"/>
            <a:ext cx="3349912" cy="2115583"/>
          </a:xfrm>
          <a:prstGeom prst="rect">
            <a:avLst/>
          </a:prstGeom>
        </p:spPr>
      </p:pic>
      <p:pic>
        <p:nvPicPr>
          <p:cNvPr id="21" name="Grafik 53">
            <a:extLst>
              <a:ext uri="{FF2B5EF4-FFF2-40B4-BE49-F238E27FC236}">
                <a16:creationId xmlns:a16="http://schemas.microsoft.com/office/drawing/2014/main" id="{683A20EC-8E52-00B1-3E06-4C825F2F0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8607" y="4038621"/>
            <a:ext cx="3349912" cy="21155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87990A3-2B78-A232-8DEE-6C4DAFBEBA6A}"/>
              </a:ext>
            </a:extLst>
          </p:cNvPr>
          <p:cNvSpPr txBox="1"/>
          <p:nvPr/>
        </p:nvSpPr>
        <p:spPr>
          <a:xfrm>
            <a:off x="5591944" y="3867854"/>
            <a:ext cx="2134051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엘리베이터 상태 상세 확인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A20BEACF-AB7B-0413-FEAA-D6A992059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3182" y="4128803"/>
            <a:ext cx="3136076" cy="1580128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B05FEF1A-5239-E8A5-DB44-9ADB603A80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1948" y="4128803"/>
            <a:ext cx="3128052" cy="151335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2A877BE-7CB2-79A1-8F8B-9C1E7C864CD9}"/>
              </a:ext>
            </a:extLst>
          </p:cNvPr>
          <p:cNvSpPr txBox="1"/>
          <p:nvPr/>
        </p:nvSpPr>
        <p:spPr>
          <a:xfrm>
            <a:off x="9001242" y="3845535"/>
            <a:ext cx="2931406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엘리베이터 고장처리</a:t>
            </a:r>
            <a:r>
              <a:rPr lang="en-US" altLang="ko-KR" sz="1200" dirty="0"/>
              <a:t>/</a:t>
            </a:r>
            <a:r>
              <a:rPr lang="ko-KR" altLang="en-US" sz="1200" dirty="0"/>
              <a:t>점검 이력 확인</a:t>
            </a:r>
          </a:p>
        </p:txBody>
      </p: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1C34FC05-AF57-A319-BD14-0E2CB82AE509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 flipV="1">
            <a:off x="3811482" y="2533853"/>
            <a:ext cx="1198591" cy="1524080"/>
          </a:xfrm>
          <a:prstGeom prst="bentConnector3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7E2B1229-B8BF-0AD5-47B9-FC07125BB651}"/>
              </a:ext>
            </a:extLst>
          </p:cNvPr>
          <p:cNvCxnSpPr>
            <a:stCxn id="11" idx="3"/>
            <a:endCxn id="20" idx="1"/>
          </p:cNvCxnSpPr>
          <p:nvPr/>
        </p:nvCxnSpPr>
        <p:spPr>
          <a:xfrm>
            <a:off x="3811482" y="4057933"/>
            <a:ext cx="1204277" cy="1060598"/>
          </a:xfrm>
          <a:prstGeom prst="bentConnector3">
            <a:avLst/>
          </a:prstGeom>
          <a:ln w="127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BEA00A6-CDEB-C6A7-0D52-1183F695D8E7}"/>
              </a:ext>
            </a:extLst>
          </p:cNvPr>
          <p:cNvSpPr txBox="1"/>
          <p:nvPr/>
        </p:nvSpPr>
        <p:spPr>
          <a:xfrm>
            <a:off x="4317491" y="2230870"/>
            <a:ext cx="835484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대시보드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46CB75-BBC2-2E2C-1303-D5D7738142BB}"/>
              </a:ext>
            </a:extLst>
          </p:cNvPr>
          <p:cNvSpPr txBox="1"/>
          <p:nvPr/>
        </p:nvSpPr>
        <p:spPr>
          <a:xfrm>
            <a:off x="4346825" y="5254745"/>
            <a:ext cx="776815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200" dirty="0"/>
              <a:t>상세확인</a:t>
            </a: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802966C4-200B-D390-8E3A-30A056CE5D2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1839801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CB96BC7-006C-6B70-3260-D083B80524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ko-KR" altLang="en-US" dirty="0"/>
              <a:t>원격점검결과</a:t>
            </a:r>
            <a:r>
              <a:rPr lang="en-US" altLang="ko-KR" dirty="0"/>
              <a:t>/</a:t>
            </a:r>
            <a:r>
              <a:rPr lang="ko-KR" altLang="en-US" dirty="0"/>
              <a:t>운행이력 등 매월 고객 이메일 발송</a:t>
            </a:r>
          </a:p>
        </p:txBody>
      </p:sp>
      <p:sp>
        <p:nvSpPr>
          <p:cNvPr id="6" name="제목 5">
            <a:extLst>
              <a:ext uri="{FF2B5EF4-FFF2-40B4-BE49-F238E27FC236}">
                <a16:creationId xmlns:a16="http://schemas.microsoft.com/office/drawing/2014/main" id="{53047530-E076-5800-D93C-E4B4A9C69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고객 이점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58CB1D4-C136-9FD9-881F-5E79B4438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58" y="1656087"/>
            <a:ext cx="3290780" cy="4624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4747D2A-CEE9-88FB-EB6C-9A6ECE71A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496" y="1612814"/>
            <a:ext cx="3564396" cy="4667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C459F4B-DB41-EF60-CC4D-BC61753BB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3251" y="1612814"/>
            <a:ext cx="3312368" cy="4639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그래픽 10" descr="배지 1 단색으로 채워진">
            <a:extLst>
              <a:ext uri="{FF2B5EF4-FFF2-40B4-BE49-F238E27FC236}">
                <a16:creationId xmlns:a16="http://schemas.microsoft.com/office/drawing/2014/main" id="{693B7362-C0AB-0BDB-1AF7-D0FDBA71D3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832" y="1277533"/>
            <a:ext cx="322542" cy="322542"/>
          </a:xfrm>
          <a:prstGeom prst="rect">
            <a:avLst/>
          </a:prstGeom>
        </p:spPr>
      </p:pic>
      <p:pic>
        <p:nvPicPr>
          <p:cNvPr id="13" name="그래픽 12" descr="배지 단색으로 채워진">
            <a:extLst>
              <a:ext uri="{FF2B5EF4-FFF2-40B4-BE49-F238E27FC236}">
                <a16:creationId xmlns:a16="http://schemas.microsoft.com/office/drawing/2014/main" id="{C6B96019-BC1C-D427-EAD6-2B026F29A6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62271" y="1273438"/>
            <a:ext cx="322541" cy="322541"/>
          </a:xfrm>
          <a:prstGeom prst="rect">
            <a:avLst/>
          </a:prstGeom>
        </p:spPr>
      </p:pic>
      <p:pic>
        <p:nvPicPr>
          <p:cNvPr id="15" name="그래픽 14" descr="배지 3 단색으로 채워진">
            <a:extLst>
              <a:ext uri="{FF2B5EF4-FFF2-40B4-BE49-F238E27FC236}">
                <a16:creationId xmlns:a16="http://schemas.microsoft.com/office/drawing/2014/main" id="{4D66E011-A590-B45E-6F84-11DABC1F36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23251" y="1268760"/>
            <a:ext cx="322541" cy="32254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543A348-919B-F4A5-2941-3B0C093E081A}"/>
              </a:ext>
            </a:extLst>
          </p:cNvPr>
          <p:cNvSpPr txBox="1"/>
          <p:nvPr/>
        </p:nvSpPr>
        <p:spPr>
          <a:xfrm>
            <a:off x="981248" y="1354015"/>
            <a:ext cx="1280800" cy="22775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/>
              <a:t>원격점검 결과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FA4470-C5E3-932F-FD3E-C5E81EF94AD7}"/>
              </a:ext>
            </a:extLst>
          </p:cNvPr>
          <p:cNvSpPr txBox="1"/>
          <p:nvPr/>
        </p:nvSpPr>
        <p:spPr>
          <a:xfrm>
            <a:off x="4819687" y="1324926"/>
            <a:ext cx="1740861" cy="22775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/>
              <a:t>월간 고장처리 이력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93F77D-9EA6-2E09-DF24-CD34E2CA4660}"/>
              </a:ext>
            </a:extLst>
          </p:cNvPr>
          <p:cNvSpPr txBox="1"/>
          <p:nvPr/>
        </p:nvSpPr>
        <p:spPr>
          <a:xfrm>
            <a:off x="8956557" y="1324926"/>
            <a:ext cx="2406108" cy="227755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600" dirty="0"/>
              <a:t>엘리베이터 누적 운행 이력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B15E060-B689-1BE7-4C1B-0189CAAEF628}"/>
              </a:ext>
            </a:extLst>
          </p:cNvPr>
          <p:cNvSpPr/>
          <p:nvPr/>
        </p:nvSpPr>
        <p:spPr>
          <a:xfrm>
            <a:off x="4555510" y="4588407"/>
            <a:ext cx="2628292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33F8D99-B047-A978-7B1B-3592630A6F55}"/>
              </a:ext>
            </a:extLst>
          </p:cNvPr>
          <p:cNvSpPr/>
          <p:nvPr/>
        </p:nvSpPr>
        <p:spPr>
          <a:xfrm>
            <a:off x="4555509" y="5037290"/>
            <a:ext cx="3190367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1" name="말풍선: 사각형 20">
            <a:extLst>
              <a:ext uri="{FF2B5EF4-FFF2-40B4-BE49-F238E27FC236}">
                <a16:creationId xmlns:a16="http://schemas.microsoft.com/office/drawing/2014/main" id="{1C795341-E485-A074-4F33-758F2D1C69D2}"/>
              </a:ext>
            </a:extLst>
          </p:cNvPr>
          <p:cNvSpPr/>
          <p:nvPr/>
        </p:nvSpPr>
        <p:spPr>
          <a:xfrm>
            <a:off x="5707638" y="4300375"/>
            <a:ext cx="852910" cy="244734"/>
          </a:xfrm>
          <a:prstGeom prst="wedgeRectCallout">
            <a:avLst>
              <a:gd name="adj1" fmla="val -21575"/>
              <a:gd name="adj2" fmla="val 8207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800" dirty="0">
                <a:solidFill>
                  <a:schemeClr val="tx1"/>
                </a:solidFill>
              </a:rPr>
              <a:t>원격 처리이력</a:t>
            </a:r>
          </a:p>
        </p:txBody>
      </p:sp>
      <p:sp>
        <p:nvSpPr>
          <p:cNvPr id="22" name="말풍선: 사각형 21">
            <a:extLst>
              <a:ext uri="{FF2B5EF4-FFF2-40B4-BE49-F238E27FC236}">
                <a16:creationId xmlns:a16="http://schemas.microsoft.com/office/drawing/2014/main" id="{F6B6AE51-C80F-B7C7-2C5D-C06F52CA76A0}"/>
              </a:ext>
            </a:extLst>
          </p:cNvPr>
          <p:cNvSpPr/>
          <p:nvPr/>
        </p:nvSpPr>
        <p:spPr>
          <a:xfrm>
            <a:off x="7293504" y="4818725"/>
            <a:ext cx="970418" cy="244734"/>
          </a:xfrm>
          <a:prstGeom prst="wedgeRectCallout">
            <a:avLst>
              <a:gd name="adj1" fmla="val -21575"/>
              <a:gd name="adj2" fmla="val 8207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ko-KR" altLang="en-US" sz="800" dirty="0">
                <a:solidFill>
                  <a:schemeClr val="tx1"/>
                </a:solidFill>
              </a:rPr>
              <a:t>방문 처리이력</a:t>
            </a: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7493EAB3-C02F-79D5-DC16-9A4DFEF5997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3902758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7098E8-D18F-B64B-3B83-B8F0CBDF3B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6536" y="773044"/>
            <a:ext cx="11439083" cy="284693"/>
          </a:xfrm>
        </p:spPr>
        <p:txBody>
          <a:bodyPr/>
          <a:lstStyle/>
          <a:p>
            <a:r>
              <a:rPr lang="ko-KR" altLang="en-US" dirty="0"/>
              <a:t>모바일 어플 국내 출시 예정</a:t>
            </a:r>
            <a:r>
              <a:rPr lang="en-US" altLang="ko-KR" dirty="0"/>
              <a:t>(2023</a:t>
            </a:r>
            <a:r>
              <a:rPr lang="ko-KR" altLang="en-US" dirty="0"/>
              <a:t>년</a:t>
            </a:r>
            <a:r>
              <a:rPr lang="en-US" altLang="ko-KR" dirty="0"/>
              <a:t>~)</a:t>
            </a:r>
            <a:endParaRPr lang="ko-KR" altLang="en-US" dirty="0"/>
          </a:p>
        </p:txBody>
      </p:sp>
      <p:sp>
        <p:nvSpPr>
          <p:cNvPr id="7" name="제목 6">
            <a:extLst>
              <a:ext uri="{FF2B5EF4-FFF2-40B4-BE49-F238E27FC236}">
                <a16:creationId xmlns:a16="http://schemas.microsoft.com/office/drawing/2014/main" id="{9CB02709-0FF4-17E4-9D2D-B113062D1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MAX</a:t>
            </a:r>
            <a:r>
              <a:rPr lang="ko-KR" altLang="en-US" dirty="0"/>
              <a:t> 고객 이점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9D9BB05-9C1C-3370-375A-5B7DCF547E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931183"/>
            <a:ext cx="1879843" cy="4068453"/>
          </a:xfrm>
          <a:prstGeom prst="rect">
            <a:avLst/>
          </a:prstGeom>
        </p:spPr>
      </p:pic>
      <p:pic>
        <p:nvPicPr>
          <p:cNvPr id="9" name="Picture 88">
            <a:extLst>
              <a:ext uri="{FF2B5EF4-FFF2-40B4-BE49-F238E27FC236}">
                <a16:creationId xmlns:a16="http://schemas.microsoft.com/office/drawing/2014/main" id="{6A4D38E7-6C6F-01B9-DBDD-AD754CB4C3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18" t="4359" r="15797" b="5556"/>
          <a:stretch/>
        </p:blipFill>
        <p:spPr>
          <a:xfrm>
            <a:off x="1440515" y="1716270"/>
            <a:ext cx="2232248" cy="446802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7CFE82B-15F7-D257-1C3E-26E3D1A06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9264" y="1732032"/>
            <a:ext cx="2076049" cy="43500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824DD6-EFE7-A0EF-15A9-6ECE40DF86AD}"/>
              </a:ext>
            </a:extLst>
          </p:cNvPr>
          <p:cNvSpPr txBox="1"/>
          <p:nvPr/>
        </p:nvSpPr>
        <p:spPr>
          <a:xfrm>
            <a:off x="8490463" y="1387941"/>
            <a:ext cx="2343458" cy="1708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dirty="0"/>
              <a:t>어플 푸시 알람 수신</a:t>
            </a:r>
            <a:endParaRPr lang="ko-KR" altLang="en-US" sz="1000" dirty="0"/>
          </a:p>
        </p:txBody>
      </p:sp>
      <p:pic>
        <p:nvPicPr>
          <p:cNvPr id="12" name="Picture 88">
            <a:extLst>
              <a:ext uri="{FF2B5EF4-FFF2-40B4-BE49-F238E27FC236}">
                <a16:creationId xmlns:a16="http://schemas.microsoft.com/office/drawing/2014/main" id="{E44A0C87-E3E4-3612-E705-BB4D035E92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218" t="4359" r="15797" b="5556"/>
          <a:stretch/>
        </p:blipFill>
        <p:spPr>
          <a:xfrm>
            <a:off x="8292244" y="1614092"/>
            <a:ext cx="2343458" cy="452699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EB139BA-52B0-B727-7858-C0097D0277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2" b="33990"/>
          <a:stretch/>
        </p:blipFill>
        <p:spPr>
          <a:xfrm>
            <a:off x="4662939" y="2184441"/>
            <a:ext cx="3168763" cy="37882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AF1BC31B-49E9-D302-C940-D5339563EF99}"/>
              </a:ext>
            </a:extLst>
          </p:cNvPr>
          <p:cNvSpPr/>
          <p:nvPr/>
        </p:nvSpPr>
        <p:spPr>
          <a:xfrm rot="16200000">
            <a:off x="2382749" y="3541101"/>
            <a:ext cx="3436619" cy="1123759"/>
          </a:xfrm>
          <a:prstGeom prst="triangle">
            <a:avLst>
              <a:gd name="adj" fmla="val 448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177E1E1-4BCA-D6E9-A3FA-D3A29DA54650}"/>
              </a:ext>
            </a:extLst>
          </p:cNvPr>
          <p:cNvSpPr/>
          <p:nvPr/>
        </p:nvSpPr>
        <p:spPr>
          <a:xfrm>
            <a:off x="4662939" y="3391111"/>
            <a:ext cx="3089245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2C928D9-BA1E-A8E8-D613-765FB8F2D1FC}"/>
              </a:ext>
            </a:extLst>
          </p:cNvPr>
          <p:cNvSpPr/>
          <p:nvPr/>
        </p:nvSpPr>
        <p:spPr>
          <a:xfrm>
            <a:off x="4662939" y="5312714"/>
            <a:ext cx="3089245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D87CF8-052D-02B7-FD3C-E2D9A96557FB}"/>
              </a:ext>
            </a:extLst>
          </p:cNvPr>
          <p:cNvSpPr/>
          <p:nvPr/>
        </p:nvSpPr>
        <p:spPr>
          <a:xfrm>
            <a:off x="4662939" y="2166564"/>
            <a:ext cx="746511" cy="2743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6647D92-6024-0AAE-31ED-3F36C4CC28CC}"/>
              </a:ext>
            </a:extLst>
          </p:cNvPr>
          <p:cNvSpPr/>
          <p:nvPr/>
        </p:nvSpPr>
        <p:spPr>
          <a:xfrm>
            <a:off x="4662939" y="4354906"/>
            <a:ext cx="746511" cy="27439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6E3BE28F-6F87-54F9-AE5C-254D2B19B15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</p:spTree>
    <p:extLst>
      <p:ext uri="{BB962C8B-B14F-4D97-AF65-F5344CB8AC3E}">
        <p14:creationId xmlns:p14="http://schemas.microsoft.com/office/powerpoint/2010/main" val="20420665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5660374-026D-4D83-8E44-E408C346CDD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5660374-026D-4D83-8E44-E408C346CD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9143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What is MAX 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05715D-3EF2-8DEE-9A22-8929B3935B61}"/>
              </a:ext>
            </a:extLst>
          </p:cNvPr>
          <p:cNvSpPr txBox="1"/>
          <p:nvPr/>
        </p:nvSpPr>
        <p:spPr>
          <a:xfrm>
            <a:off x="454944" y="836712"/>
            <a:ext cx="10501596" cy="697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TK Elevator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Microsoft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전문가들이 엘리베이터에 </a:t>
            </a: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사물 인터넷 </a:t>
            </a:r>
            <a:r>
              <a:rPr lang="en-US" altLang="ko-KR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(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IoT)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적용하여 업계 최초로 실시간 클라우드 기반으로 개발한 예측형 유지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보수 솔루션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41E1E3E-6C8C-CEEA-666A-AC59C333E545}"/>
              </a:ext>
            </a:extLst>
          </p:cNvPr>
          <p:cNvGrpSpPr/>
          <p:nvPr/>
        </p:nvGrpSpPr>
        <p:grpSpPr>
          <a:xfrm>
            <a:off x="742474" y="3539580"/>
            <a:ext cx="3301298" cy="1753574"/>
            <a:chOff x="742474" y="3880864"/>
            <a:chExt cx="3625334" cy="175357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16420E-5E4E-7F52-39FF-512A7E4780A2}"/>
                </a:ext>
              </a:extLst>
            </p:cNvPr>
            <p:cNvSpPr txBox="1"/>
            <p:nvPr/>
          </p:nvSpPr>
          <p:spPr>
            <a:xfrm>
              <a:off x="742474" y="3880864"/>
              <a:ext cx="167117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 latinLnBrk="1"/>
              <a:r>
                <a:rPr lang="ko-KR" altLang="en-US" sz="1600" b="1" dirty="0"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데이터 수집</a:t>
              </a:r>
              <a:endParaRPr lang="en-US" altLang="ko-KR" sz="16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endParaRPr lang="en-US" altLang="ko-KR" sz="1400" b="1" dirty="0"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r>
                <a:rPr lang="en-US" altLang="ko-KR" sz="2400" b="1" dirty="0">
                  <a:solidFill>
                    <a:schemeClr val="bg2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1</a:t>
              </a:r>
              <a:endParaRPr lang="ko-KR" altLang="ko-KR" sz="2400" b="1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E7FA8B-CF72-E9AC-ECE0-838CC5761EFB}"/>
                </a:ext>
              </a:extLst>
            </p:cNvPr>
            <p:cNvSpPr txBox="1"/>
            <p:nvPr/>
          </p:nvSpPr>
          <p:spPr>
            <a:xfrm>
              <a:off x="754814" y="4746823"/>
              <a:ext cx="3612994" cy="8876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MAX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로 연결된 전세계 엘리베이터로 부터 도어 여닫힘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,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주행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,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전원 투입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,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콜 등록</a:t>
              </a:r>
              <a:r>
                <a:rPr lang="en-US" altLang="ko-KR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, </a:t>
              </a:r>
              <a:r>
                <a:rPr lang="ko-KR" altLang="en-US" sz="1200" dirty="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고장 코드 등과 같은 머신 데이터를 수집</a:t>
              </a:r>
              <a:endParaRPr lang="ko-KR" altLang="ko-KR" sz="12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8B996661-4A84-ABF8-8416-CC10DFC80CB6}"/>
                </a:ext>
              </a:extLst>
            </p:cNvPr>
            <p:cNvCxnSpPr/>
            <p:nvPr/>
          </p:nvCxnSpPr>
          <p:spPr>
            <a:xfrm>
              <a:off x="1163452" y="4509120"/>
              <a:ext cx="3096344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E08D203-811A-B32E-A86D-9A11319A9148}"/>
              </a:ext>
            </a:extLst>
          </p:cNvPr>
          <p:cNvGrpSpPr/>
          <p:nvPr/>
        </p:nvGrpSpPr>
        <p:grpSpPr>
          <a:xfrm>
            <a:off x="4367808" y="3546240"/>
            <a:ext cx="3301298" cy="2030573"/>
            <a:chOff x="742474" y="3880864"/>
            <a:chExt cx="3625334" cy="20305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C84B72-68B6-5F8D-05F9-9885E1B4FAC3}"/>
                </a:ext>
              </a:extLst>
            </p:cNvPr>
            <p:cNvSpPr txBox="1"/>
            <p:nvPr/>
          </p:nvSpPr>
          <p:spPr>
            <a:xfrm>
              <a:off x="742474" y="3880864"/>
              <a:ext cx="167117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 latinLnBrk="1"/>
              <a:r>
                <a:rPr lang="ko-KR" altLang="en-US" sz="1600" b="1" dirty="0"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정밀진단</a:t>
              </a:r>
              <a:endParaRPr lang="en-US" altLang="ko-KR" sz="16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endParaRPr lang="en-US" altLang="ko-KR" sz="1400" b="1" dirty="0"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r>
                <a:rPr lang="en-US" altLang="ko-KR" sz="2400" b="1" dirty="0">
                  <a:solidFill>
                    <a:schemeClr val="bg2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2</a:t>
              </a:r>
              <a:endParaRPr lang="ko-KR" altLang="ko-KR" sz="2400" b="1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D588F8-61EC-3999-6569-D4D7CFB9E320}"/>
                </a:ext>
              </a:extLst>
            </p:cNvPr>
            <p:cNvSpPr txBox="1"/>
            <p:nvPr/>
          </p:nvSpPr>
          <p:spPr>
            <a:xfrm>
              <a:off x="754814" y="4746823"/>
              <a:ext cx="3612994" cy="11646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de-DE"/>
              </a:defPPr>
              <a:lvl1pPr lvl="0" algn="just">
                <a:lnSpc>
                  <a:spcPct val="150000"/>
                </a:lnSpc>
                <a:defRPr sz="120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defRPr>
              </a:lvl1pPr>
            </a:lstStyle>
            <a:p>
              <a:r>
                <a:rPr lang="ko-KR" altLang="en-US" dirty="0"/>
                <a:t>수집된 데이터는 클라우드로 전송되며</a:t>
              </a:r>
              <a:r>
                <a:rPr lang="en-US" altLang="ko-KR" dirty="0"/>
                <a:t>, </a:t>
              </a:r>
              <a:r>
                <a:rPr lang="ko-KR" altLang="en-US" dirty="0"/>
                <a:t>클라우드는 독자적인 알고리즘을 통해 패턴을 분석하고</a:t>
              </a:r>
              <a:r>
                <a:rPr lang="en-US" altLang="ko-KR" dirty="0"/>
                <a:t>, </a:t>
              </a:r>
              <a:r>
                <a:rPr lang="ko-KR" altLang="en-US" dirty="0"/>
                <a:t>장비 작동 및 부품의 남은 수명을 연산</a:t>
              </a:r>
              <a:endParaRPr lang="en-US" altLang="ko-KR" dirty="0"/>
            </a:p>
          </p:txBody>
        </p: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C7B68B11-949F-3D47-B6C2-8ED0AE08C8D2}"/>
                </a:ext>
              </a:extLst>
            </p:cNvPr>
            <p:cNvCxnSpPr/>
            <p:nvPr/>
          </p:nvCxnSpPr>
          <p:spPr>
            <a:xfrm>
              <a:off x="1163452" y="4509120"/>
              <a:ext cx="3096344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9168A694-820B-F80F-221D-150925BA61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398" y="2176893"/>
            <a:ext cx="1209146" cy="120278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36858ADA-C3BE-BCCB-9B3B-2A1164765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9796" y="2132856"/>
            <a:ext cx="1521805" cy="128474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5440D5CC-1301-9FFF-6CF6-C00CC274D7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6142" y="2060848"/>
            <a:ext cx="787706" cy="1362518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CB1E958-5F9D-B9A8-6C19-92EC0D9B90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1644" y="2491593"/>
            <a:ext cx="282385" cy="575039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DAC8DA4A-D74F-4B54-BD92-BA1BDD5131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5703" y="2501532"/>
            <a:ext cx="282385" cy="575039"/>
          </a:xfrm>
          <a:prstGeom prst="rect">
            <a:avLst/>
          </a:prstGeom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4E04E6D5-0EB9-B15A-9803-B58A43DBEE6C}"/>
              </a:ext>
            </a:extLst>
          </p:cNvPr>
          <p:cNvGrpSpPr/>
          <p:nvPr/>
        </p:nvGrpSpPr>
        <p:grpSpPr>
          <a:xfrm>
            <a:off x="8076220" y="3546240"/>
            <a:ext cx="3301298" cy="1753574"/>
            <a:chOff x="742474" y="3880864"/>
            <a:chExt cx="3625334" cy="175357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F9708BD-5E5D-E7D0-8992-AC3630D0C67C}"/>
                </a:ext>
              </a:extLst>
            </p:cNvPr>
            <p:cNvSpPr txBox="1"/>
            <p:nvPr/>
          </p:nvSpPr>
          <p:spPr>
            <a:xfrm>
              <a:off x="742474" y="3880864"/>
              <a:ext cx="167117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just" latinLnBrk="1"/>
              <a:r>
                <a:rPr lang="ko-KR" altLang="en-US" sz="1600" b="1" dirty="0"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예측 조치</a:t>
              </a:r>
              <a:endParaRPr lang="en-US" altLang="ko-KR" sz="1600" b="1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endParaRPr lang="en-US" altLang="ko-KR" sz="1400" b="1" dirty="0">
                <a:solidFill>
                  <a:srgbClr val="0070C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  <a:p>
              <a:pPr lvl="0" algn="just" latinLnBrk="1"/>
              <a:r>
                <a:rPr lang="en-US" altLang="ko-KR" sz="2400" b="1" dirty="0">
                  <a:solidFill>
                    <a:schemeClr val="bg2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rPr>
                <a:t>3</a:t>
              </a:r>
              <a:endParaRPr lang="ko-KR" altLang="ko-KR" sz="2400" b="1" dirty="0">
                <a:solidFill>
                  <a:schemeClr val="bg2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1D0E71-100A-05B6-094E-FBD1E0CD0080}"/>
                </a:ext>
              </a:extLst>
            </p:cNvPr>
            <p:cNvSpPr txBox="1"/>
            <p:nvPr/>
          </p:nvSpPr>
          <p:spPr>
            <a:xfrm>
              <a:off x="754814" y="4746823"/>
              <a:ext cx="3612994" cy="8876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de-DE"/>
              </a:defPPr>
              <a:lvl1pPr lvl="0" algn="just">
                <a:lnSpc>
                  <a:spcPct val="150000"/>
                </a:lnSpc>
                <a:defRPr sz="1200">
                  <a:latin typeface="맑은 고딕" panose="020B0503020000020004" pitchFamily="50" charset="-127"/>
                  <a:ea typeface="맑은 고딕" panose="020B0503020000020004" pitchFamily="50" charset="-127"/>
                  <a:cs typeface="굴림" panose="020B0600000101010101" pitchFamily="50" charset="-127"/>
                </a:defRPr>
              </a:lvl1pPr>
            </a:lstStyle>
            <a:p>
              <a:r>
                <a:rPr lang="ko-KR" altLang="en-US" dirty="0"/>
                <a:t>현장 기술자에게 정확히 예측한 진단을 실시간으로 전달하고</a:t>
              </a:r>
              <a:r>
                <a:rPr lang="en-US" altLang="ko-KR" dirty="0"/>
                <a:t>, </a:t>
              </a:r>
              <a:r>
                <a:rPr lang="ko-KR" altLang="en-US" dirty="0"/>
                <a:t>조치 방법과 필요한 정보를 알림</a:t>
              </a:r>
              <a:endParaRPr lang="en-US" altLang="ko-KR" dirty="0"/>
            </a:p>
          </p:txBody>
        </p: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45C565E4-61E5-7A12-1258-3355E5A09970}"/>
                </a:ext>
              </a:extLst>
            </p:cNvPr>
            <p:cNvCxnSpPr/>
            <p:nvPr/>
          </p:nvCxnSpPr>
          <p:spPr>
            <a:xfrm>
              <a:off x="1163452" y="4509120"/>
              <a:ext cx="3096344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4736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 overview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7D6EB0-8BDB-AAA2-9E13-84C040120633}"/>
              </a:ext>
            </a:extLst>
          </p:cNvPr>
          <p:cNvSpPr txBox="1"/>
          <p:nvPr/>
        </p:nvSpPr>
        <p:spPr>
          <a:xfrm>
            <a:off x="454944" y="836712"/>
            <a:ext cx="11185672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MAX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통하여 하나의 시스템으로 연결하여 원격 진단 및 조치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서비스 출동까지 종합적인 서비스 관리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1AF7830-A7BD-77A5-5C48-E69361742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1210597"/>
            <a:ext cx="9543256" cy="527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MAX, innovative service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F9848-3A07-E918-FF2A-032B354EAFDE}"/>
              </a:ext>
            </a:extLst>
          </p:cNvPr>
          <p:cNvSpPr txBox="1"/>
          <p:nvPr/>
        </p:nvSpPr>
        <p:spPr>
          <a:xfrm>
            <a:off x="454944" y="836712"/>
            <a:ext cx="10501596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MAX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이용하여 예방형 유지보수에서 예측형 유지보수로 전환하여 엘리베이터 가용성과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효율성을 최대화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grpSp>
        <p:nvGrpSpPr>
          <p:cNvPr id="3" name="Group 23">
            <a:extLst>
              <a:ext uri="{FF2B5EF4-FFF2-40B4-BE49-F238E27FC236}">
                <a16:creationId xmlns:a16="http://schemas.microsoft.com/office/drawing/2014/main" id="{384D3E95-C411-126C-F65D-30501B592DC2}"/>
              </a:ext>
            </a:extLst>
          </p:cNvPr>
          <p:cNvGrpSpPr/>
          <p:nvPr/>
        </p:nvGrpSpPr>
        <p:grpSpPr>
          <a:xfrm>
            <a:off x="1394697" y="3186291"/>
            <a:ext cx="9289696" cy="2834997"/>
            <a:chOff x="926646" y="2684132"/>
            <a:chExt cx="7290708" cy="283499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3BD6D5-83E8-3CBC-BE90-26199A3D2668}"/>
                </a:ext>
              </a:extLst>
            </p:cNvPr>
            <p:cNvSpPr txBox="1"/>
            <p:nvPr/>
          </p:nvSpPr>
          <p:spPr>
            <a:xfrm>
              <a:off x="926646" y="3108989"/>
              <a:ext cx="1739663" cy="1125029"/>
            </a:xfrm>
            <a:prstGeom prst="rect">
              <a:avLst/>
            </a:prstGeom>
            <a:noFill/>
          </p:spPr>
          <p:txBody>
            <a:bodyPr wrap="square" lIns="72000" tIns="72000" rIns="72000" bIns="108000" rtlCol="0">
              <a:spAutoFit/>
            </a:bodyPr>
            <a:lstStyle/>
            <a:p>
              <a:pPr marL="90488" marR="0" lvl="0" indent="-90488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KTypeRegular" panose="020B0306040502020204" pitchFamily="34" charset="0"/>
                </a:rPr>
                <a:t>고장 발생후에 즉각적인 유지보수 방문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KTypeRegular" panose="020B0306040502020204" pitchFamily="34" charset="0"/>
              </a:endParaRPr>
            </a:p>
            <a:p>
              <a:pPr marL="90488" marR="0" lvl="0" indent="-90488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고객요구에 의한 계획되지 않은 유지보수 방문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KTypeRegular" panose="020B03060405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F2AEC3-FDAC-0510-1BB5-EC964EA2AA39}"/>
                </a:ext>
              </a:extLst>
            </p:cNvPr>
            <p:cNvSpPr txBox="1"/>
            <p:nvPr/>
          </p:nvSpPr>
          <p:spPr>
            <a:xfrm>
              <a:off x="2714034" y="3117873"/>
              <a:ext cx="1739663" cy="1423573"/>
            </a:xfrm>
            <a:prstGeom prst="rect">
              <a:avLst/>
            </a:prstGeom>
            <a:noFill/>
          </p:spPr>
          <p:txBody>
            <a:bodyPr wrap="square" lIns="72000" tIns="72000" rIns="72000" bIns="108000" rtlCol="0">
              <a:spAutoFit/>
            </a:bodyPr>
            <a:lstStyle/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부품예상수명에 의한 유지보수 방문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고장예방을 위한 검사 및 시험을 위해 현장방문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불필요한 방문이 발생</a:t>
              </a:r>
              <a:endParaRPr lang="en-US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558880-17EE-7883-CAFE-EA72079ADFE8}"/>
                </a:ext>
              </a:extLst>
            </p:cNvPr>
            <p:cNvSpPr txBox="1"/>
            <p:nvPr/>
          </p:nvSpPr>
          <p:spPr>
            <a:xfrm>
              <a:off x="4501421" y="3132216"/>
              <a:ext cx="1739663" cy="2386913"/>
            </a:xfrm>
            <a:prstGeom prst="rect">
              <a:avLst/>
            </a:prstGeom>
            <a:noFill/>
          </p:spPr>
          <p:txBody>
            <a:bodyPr wrap="square" lIns="72000" tIns="72000" rIns="72000" bIns="108000" rtlCol="0">
              <a:spAutoFit/>
            </a:bodyPr>
            <a:lstStyle/>
            <a:p>
              <a:pPr marL="90488" marR="0" lvl="0" indent="-90488" fontAlgn="auto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엘리베이터 감시에 의한 유지보수 방문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marR="0" lvl="0" indent="-90488" fontAlgn="auto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엘리베이터 상태를 관찰하여 고장 혹은 성능저하가 발생하기전에 유지보수</a:t>
              </a:r>
              <a:r>
                <a:rPr lang="en-US" altLang="ko-KR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, </a:t>
              </a: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부품교체를 진행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marR="0" lvl="0" indent="-90488" fontAlgn="auto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불필요한 방문이 감소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marR="0" lvl="0" indent="-90488" fontAlgn="auto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수리를 위해 가지고 다니는 여분 파트의 최적화</a:t>
              </a:r>
              <a:endParaRPr lang="en-US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23D97E-CF02-85F6-FFEF-C501167B81F4}"/>
                </a:ext>
              </a:extLst>
            </p:cNvPr>
            <p:cNvSpPr txBox="1"/>
            <p:nvPr/>
          </p:nvSpPr>
          <p:spPr>
            <a:xfrm>
              <a:off x="6288808" y="3132216"/>
              <a:ext cx="1739663" cy="2386913"/>
            </a:xfrm>
            <a:prstGeom prst="rect">
              <a:avLst/>
            </a:prstGeom>
            <a:noFill/>
          </p:spPr>
          <p:txBody>
            <a:bodyPr wrap="square" lIns="72000" tIns="72000" rIns="72000" bIns="108000" rtlCol="0">
              <a:spAutoFit/>
            </a:bodyPr>
            <a:lstStyle/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장기적인 고장예측과 유지보수 계획 수립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장기간의 고장패턴 해석과 판정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의사결정에 의한 예측과 효과적인 유지관리 작업 예측</a:t>
              </a:r>
              <a:endParaRPr lang="en-US" altLang="ko-KR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  <a:p>
              <a:pPr marL="90488" indent="-90488">
                <a:lnSpc>
                  <a:spcPct val="12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운영이익을 능동적으로 최적화하기위한 </a:t>
              </a:r>
              <a:r>
                <a:rPr lang="en-US" altLang="ko-KR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“</a:t>
              </a:r>
              <a:r>
                <a:rPr lang="ko-KR" altLang="en-US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전략적 유지보수</a:t>
              </a:r>
              <a:r>
                <a:rPr lang="en-US" altLang="ko-KR" sz="1200" kern="0" dirty="0">
                  <a:solidFill>
                    <a:srgbClr val="000000"/>
                  </a:solidFill>
                  <a:latin typeface="TKTypeRegular" panose="020B0306040502020204" pitchFamily="34" charset="0"/>
                </a:rPr>
                <a:t>”</a:t>
              </a:r>
              <a:endParaRPr lang="en-US" sz="1200" kern="0" dirty="0">
                <a:solidFill>
                  <a:srgbClr val="000000"/>
                </a:solidFill>
                <a:latin typeface="TKTypeRegular" panose="020B0306040502020204" pitchFamily="34" charset="0"/>
              </a:endParaRPr>
            </a:p>
          </p:txBody>
        </p:sp>
        <p:sp>
          <p:nvSpPr>
            <p:cNvPr id="12" name="Chevron 28">
              <a:extLst>
                <a:ext uri="{FF2B5EF4-FFF2-40B4-BE49-F238E27FC236}">
                  <a16:creationId xmlns:a16="http://schemas.microsoft.com/office/drawing/2014/main" id="{5F869B27-28E7-D014-051C-4DD2847B43ED}"/>
                </a:ext>
              </a:extLst>
            </p:cNvPr>
            <p:cNvSpPr/>
            <p:nvPr/>
          </p:nvSpPr>
          <p:spPr>
            <a:xfrm>
              <a:off x="2713962" y="2684132"/>
              <a:ext cx="1928757" cy="360000"/>
            </a:xfrm>
            <a:prstGeom prst="chevron">
              <a:avLst/>
            </a:prstGeom>
            <a:solidFill>
              <a:schemeClr val="tx1"/>
            </a:solidFill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Overflow="overflow" horzOverflow="overflow" vert="horz" wrap="none" lIns="72000" tIns="45720" rIns="72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KTypeRegular" panose="020B0306040502020204" pitchFamily="34" charset="0"/>
                  <a:ea typeface="+mn-ea"/>
                  <a:cs typeface="+mn-cs"/>
                </a:rPr>
                <a:t>예방형 유지보수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KTypeRegular" panose="020B0306040502020204" pitchFamily="34" charset="0"/>
                <a:ea typeface="+mn-ea"/>
                <a:cs typeface="+mn-cs"/>
              </a:endParaRPr>
            </a:p>
          </p:txBody>
        </p:sp>
        <p:sp>
          <p:nvSpPr>
            <p:cNvPr id="13" name="Chevron 29">
              <a:extLst>
                <a:ext uri="{FF2B5EF4-FFF2-40B4-BE49-F238E27FC236}">
                  <a16:creationId xmlns:a16="http://schemas.microsoft.com/office/drawing/2014/main" id="{5B57F6F6-230F-99D2-2928-72C1B8DB54B5}"/>
                </a:ext>
              </a:extLst>
            </p:cNvPr>
            <p:cNvSpPr/>
            <p:nvPr/>
          </p:nvSpPr>
          <p:spPr>
            <a:xfrm>
              <a:off x="6288597" y="2684132"/>
              <a:ext cx="1928757" cy="360000"/>
            </a:xfrm>
            <a:prstGeom prst="chevron">
              <a:avLst/>
            </a:prstGeom>
            <a:solidFill>
              <a:schemeClr val="accent6"/>
            </a:solidFill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Overflow="overflow" horzOverflow="overflow" vert="horz" wrap="none" lIns="72000" tIns="45720" rIns="72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ko-KR" altLang="en-US" sz="1200" kern="0" dirty="0">
                  <a:latin typeface="TKTypeRegular" panose="020B0306040502020204" pitchFamily="34" charset="0"/>
                </a:rPr>
                <a:t>처방형 유지보수</a:t>
              </a:r>
              <a:endParaRPr lang="en-US" sz="1200" kern="0" dirty="0">
                <a:latin typeface="TKTypeRegular" panose="020B0306040502020204" pitchFamily="34" charset="0"/>
              </a:endParaRPr>
            </a:p>
          </p:txBody>
        </p:sp>
        <p:sp>
          <p:nvSpPr>
            <p:cNvPr id="14" name="Chevron 30">
              <a:extLst>
                <a:ext uri="{FF2B5EF4-FFF2-40B4-BE49-F238E27FC236}">
                  <a16:creationId xmlns:a16="http://schemas.microsoft.com/office/drawing/2014/main" id="{DF26F70B-63EF-E41E-A780-63CE1F6D4B93}"/>
                </a:ext>
              </a:extLst>
            </p:cNvPr>
            <p:cNvSpPr/>
            <p:nvPr/>
          </p:nvSpPr>
          <p:spPr>
            <a:xfrm>
              <a:off x="4501281" y="2684132"/>
              <a:ext cx="1928757" cy="360000"/>
            </a:xfrm>
            <a:prstGeom prst="chevron">
              <a:avLst/>
            </a:prstGeom>
            <a:solidFill>
              <a:schemeClr val="bg2"/>
            </a:solidFill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Overflow="overflow" horzOverflow="overflow" vert="horz" wrap="none" lIns="72000" tIns="45720" rIns="72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KTypeRegular" panose="020B0306040502020204" pitchFamily="34" charset="0"/>
                  <a:ea typeface="+mn-ea"/>
                  <a:cs typeface="+mn-cs"/>
                </a:rPr>
                <a:t>예측형 유지보수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Regular" panose="020B03060405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Pentagon 31">
              <a:extLst>
                <a:ext uri="{FF2B5EF4-FFF2-40B4-BE49-F238E27FC236}">
                  <a16:creationId xmlns:a16="http://schemas.microsoft.com/office/drawing/2014/main" id="{FDA0E977-8BA9-FBEF-A3FD-FEF557D5CCBD}"/>
                </a:ext>
              </a:extLst>
            </p:cNvPr>
            <p:cNvSpPr/>
            <p:nvPr/>
          </p:nvSpPr>
          <p:spPr>
            <a:xfrm>
              <a:off x="926646" y="2684132"/>
              <a:ext cx="1928757" cy="360000"/>
            </a:xfrm>
            <a:prstGeom prst="homePlate">
              <a:avLst/>
            </a:prstGeom>
            <a:solidFill>
              <a:srgbClr val="FFFFFF">
                <a:lumMod val="75000"/>
              </a:srgbClr>
            </a:solidFill>
            <a:ln w="19050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rot="0" spcFirstLastPara="0" vertOverflow="overflow" horzOverflow="overflow" vert="horz" wrap="none" lIns="72000" tIns="45720" rIns="72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 kern="0" dirty="0">
                  <a:latin typeface="TKTypeRegular" panose="020B0306040502020204" pitchFamily="34" charset="0"/>
                </a:rPr>
                <a:t>고장 수리형 유지보수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KTypeRegular" panose="020B03060405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6" name="Group 32">
            <a:extLst>
              <a:ext uri="{FF2B5EF4-FFF2-40B4-BE49-F238E27FC236}">
                <a16:creationId xmlns:a16="http://schemas.microsoft.com/office/drawing/2014/main" id="{4C57F3AD-654D-6009-7436-0F1A2DA066B0}"/>
              </a:ext>
            </a:extLst>
          </p:cNvPr>
          <p:cNvGrpSpPr/>
          <p:nvPr/>
        </p:nvGrpSpPr>
        <p:grpSpPr>
          <a:xfrm>
            <a:off x="1248325" y="1834347"/>
            <a:ext cx="9564199" cy="1329915"/>
            <a:chOff x="782026" y="1417740"/>
            <a:chExt cx="7435328" cy="1329915"/>
          </a:xfrm>
        </p:grpSpPr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C78B49B0-C472-404C-B250-DFF511B11763}"/>
                </a:ext>
              </a:extLst>
            </p:cNvPr>
            <p:cNvSpPr/>
            <p:nvPr/>
          </p:nvSpPr>
          <p:spPr>
            <a:xfrm>
              <a:off x="2624760" y="1545729"/>
              <a:ext cx="5492983" cy="1050215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0215">
                  <a:moveTo>
                    <a:pt x="0" y="1050201"/>
                  </a:moveTo>
                  <a:cubicBezTo>
                    <a:pt x="2579751" y="1054727"/>
                    <a:pt x="2305994" y="0"/>
                    <a:pt x="2977459" y="0"/>
                  </a:cubicBezTo>
                  <a:cubicBezTo>
                    <a:pt x="3648924" y="0"/>
                    <a:pt x="3640241" y="1045674"/>
                    <a:pt x="4028792" y="1050201"/>
                  </a:cubicBezTo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C93DAB01-4842-8E38-A8F9-3A1AB5A68129}"/>
                </a:ext>
              </a:extLst>
            </p:cNvPr>
            <p:cNvSpPr/>
            <p:nvPr/>
          </p:nvSpPr>
          <p:spPr>
            <a:xfrm>
              <a:off x="971392" y="1533076"/>
              <a:ext cx="5492983" cy="1050215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0215">
                  <a:moveTo>
                    <a:pt x="0" y="1050201"/>
                  </a:moveTo>
                  <a:cubicBezTo>
                    <a:pt x="2579751" y="1054727"/>
                    <a:pt x="2305994" y="0"/>
                    <a:pt x="2977459" y="0"/>
                  </a:cubicBezTo>
                  <a:cubicBezTo>
                    <a:pt x="3648924" y="0"/>
                    <a:pt x="3640241" y="1045674"/>
                    <a:pt x="4028792" y="1050201"/>
                  </a:cubicBezTo>
                </a:path>
              </a:pathLst>
            </a:custGeom>
            <a:solidFill>
              <a:srgbClr val="FFFFFF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F02F1061-11CE-EDD2-36EF-C63784F7F105}"/>
                </a:ext>
              </a:extLst>
            </p:cNvPr>
            <p:cNvSpPr/>
            <p:nvPr/>
          </p:nvSpPr>
          <p:spPr>
            <a:xfrm>
              <a:off x="919731" y="1542116"/>
              <a:ext cx="5492983" cy="1050215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0215">
                  <a:moveTo>
                    <a:pt x="0" y="1050201"/>
                  </a:moveTo>
                  <a:cubicBezTo>
                    <a:pt x="2579751" y="1054727"/>
                    <a:pt x="2305994" y="0"/>
                    <a:pt x="2977459" y="0"/>
                  </a:cubicBezTo>
                  <a:cubicBezTo>
                    <a:pt x="3648924" y="0"/>
                    <a:pt x="3640241" y="1045674"/>
                    <a:pt x="4028792" y="1050201"/>
                  </a:cubicBezTo>
                </a:path>
              </a:pathLst>
            </a:custGeom>
            <a:solidFill>
              <a:schemeClr val="accent3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DFE18F62-EE78-8831-85D2-547DEB63EE3B}"/>
                </a:ext>
              </a:extLst>
            </p:cNvPr>
            <p:cNvSpPr/>
            <p:nvPr/>
          </p:nvSpPr>
          <p:spPr>
            <a:xfrm>
              <a:off x="937054" y="1533076"/>
              <a:ext cx="3531770" cy="1059269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9269">
                  <a:moveTo>
                    <a:pt x="0" y="1059255"/>
                  </a:moveTo>
                  <a:cubicBezTo>
                    <a:pt x="909118" y="1036621"/>
                    <a:pt x="1293137" y="0"/>
                    <a:pt x="1964602" y="0"/>
                  </a:cubicBezTo>
                  <a:cubicBezTo>
                    <a:pt x="2636067" y="0"/>
                    <a:pt x="3005750" y="1063781"/>
                    <a:pt x="4028792" y="1059255"/>
                  </a:cubicBezTo>
                </a:path>
              </a:pathLst>
            </a:custGeom>
            <a:pattFill prst="ltUpDiag">
              <a:fgClr>
                <a:srgbClr val="000000">
                  <a:lumMod val="95000"/>
                  <a:lumOff val="5000"/>
                </a:srgbClr>
              </a:fgClr>
              <a:bgClr>
                <a:srgbClr val="FFFFFF"/>
              </a:bgClr>
            </a:patt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AA0C69EA-EF34-6CBA-DE40-FB8412C839DC}"/>
                </a:ext>
              </a:extLst>
            </p:cNvPr>
            <p:cNvSpPr/>
            <p:nvPr/>
          </p:nvSpPr>
          <p:spPr>
            <a:xfrm>
              <a:off x="937054" y="1545729"/>
              <a:ext cx="5492983" cy="1050215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329"/>
                <a:gd name="connsiteX1" fmla="*/ 2668945 w 4028792"/>
                <a:gd name="connsiteY1" fmla="*/ 0 h 1050329"/>
                <a:gd name="connsiteX2" fmla="*/ 4028792 w 4028792"/>
                <a:gd name="connsiteY2" fmla="*/ 1050201 h 1050329"/>
                <a:gd name="connsiteX0" fmla="*/ 0 w 4028792"/>
                <a:gd name="connsiteY0" fmla="*/ 1050201 h 1050215"/>
                <a:gd name="connsiteX1" fmla="*/ 2668945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  <a:gd name="connsiteX0" fmla="*/ 0 w 4028792"/>
                <a:gd name="connsiteY0" fmla="*/ 1050201 h 1050215"/>
                <a:gd name="connsiteX1" fmla="*/ 2977459 w 4028792"/>
                <a:gd name="connsiteY1" fmla="*/ 0 h 1050215"/>
                <a:gd name="connsiteX2" fmla="*/ 4028792 w 4028792"/>
                <a:gd name="connsiteY2" fmla="*/ 1050201 h 105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0215">
                  <a:moveTo>
                    <a:pt x="0" y="1050201"/>
                  </a:moveTo>
                  <a:cubicBezTo>
                    <a:pt x="2579751" y="1054727"/>
                    <a:pt x="2305994" y="0"/>
                    <a:pt x="2977459" y="0"/>
                  </a:cubicBezTo>
                  <a:cubicBezTo>
                    <a:pt x="3648924" y="0"/>
                    <a:pt x="3640241" y="1045674"/>
                    <a:pt x="4028792" y="1050201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sp>
          <p:nvSpPr>
            <p:cNvPr id="22" name="Freeform 38">
              <a:extLst>
                <a:ext uri="{FF2B5EF4-FFF2-40B4-BE49-F238E27FC236}">
                  <a16:creationId xmlns:a16="http://schemas.microsoft.com/office/drawing/2014/main" id="{72E668D5-DAD7-6BFF-7F02-0C84DA924A5B}"/>
                </a:ext>
              </a:extLst>
            </p:cNvPr>
            <p:cNvSpPr/>
            <p:nvPr/>
          </p:nvSpPr>
          <p:spPr>
            <a:xfrm>
              <a:off x="937054" y="1533076"/>
              <a:ext cx="3531770" cy="1059269"/>
            </a:xfrm>
            <a:custGeom>
              <a:avLst/>
              <a:gdLst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55"/>
                <a:gd name="connsiteX1" fmla="*/ 1964602 w 4028792"/>
                <a:gd name="connsiteY1" fmla="*/ 0 h 1059255"/>
                <a:gd name="connsiteX2" fmla="*/ 4028792 w 4028792"/>
                <a:gd name="connsiteY2" fmla="*/ 1059255 h 1059255"/>
                <a:gd name="connsiteX0" fmla="*/ 0 w 4028792"/>
                <a:gd name="connsiteY0" fmla="*/ 1059255 h 1059269"/>
                <a:gd name="connsiteX1" fmla="*/ 1964602 w 4028792"/>
                <a:gd name="connsiteY1" fmla="*/ 0 h 1059269"/>
                <a:gd name="connsiteX2" fmla="*/ 4028792 w 4028792"/>
                <a:gd name="connsiteY2" fmla="*/ 1059255 h 105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8792" h="1059269">
                  <a:moveTo>
                    <a:pt x="0" y="1059255"/>
                  </a:moveTo>
                  <a:cubicBezTo>
                    <a:pt x="909118" y="1036621"/>
                    <a:pt x="1293137" y="0"/>
                    <a:pt x="1964602" y="0"/>
                  </a:cubicBezTo>
                  <a:cubicBezTo>
                    <a:pt x="2636067" y="0"/>
                    <a:pt x="3005750" y="1063781"/>
                    <a:pt x="4028792" y="1059255"/>
                  </a:cubicBezTo>
                </a:path>
              </a:pathLst>
            </a:custGeom>
            <a:noFill/>
            <a:ln w="2857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KTypeMedium"/>
                <a:ea typeface="+mn-ea"/>
                <a:cs typeface="+mn-cs"/>
              </a:endParaRPr>
            </a:p>
          </p:txBody>
        </p:sp>
        <p:cxnSp>
          <p:nvCxnSpPr>
            <p:cNvPr id="23" name="Straight Arrow Connector 39">
              <a:extLst>
                <a:ext uri="{FF2B5EF4-FFF2-40B4-BE49-F238E27FC236}">
                  <a16:creationId xmlns:a16="http://schemas.microsoft.com/office/drawing/2014/main" id="{B7FA399C-D36B-64CE-0C00-E6CDCC4A89FD}"/>
                </a:ext>
              </a:extLst>
            </p:cNvPr>
            <p:cNvCxnSpPr/>
            <p:nvPr/>
          </p:nvCxnSpPr>
          <p:spPr>
            <a:xfrm>
              <a:off x="926646" y="2595944"/>
              <a:ext cx="7290708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24" name="Straight Arrow Connector 40">
              <a:extLst>
                <a:ext uri="{FF2B5EF4-FFF2-40B4-BE49-F238E27FC236}">
                  <a16:creationId xmlns:a16="http://schemas.microsoft.com/office/drawing/2014/main" id="{00457CC1-BCC5-7B1D-67D8-7DECC5D1F777}"/>
                </a:ext>
              </a:extLst>
            </p:cNvPr>
            <p:cNvCxnSpPr>
              <a:stCxn id="22" idx="0"/>
            </p:cNvCxnSpPr>
            <p:nvPr/>
          </p:nvCxnSpPr>
          <p:spPr>
            <a:xfrm flipH="1" flipV="1">
              <a:off x="926646" y="1417740"/>
              <a:ext cx="0" cy="1174591"/>
            </a:xfrm>
            <a:prstGeom prst="straightConnector1">
              <a:avLst/>
            </a:prstGeom>
            <a:noFill/>
            <a:ln w="6350" cap="flat" cmpd="sng" algn="ctr">
              <a:solidFill>
                <a:srgbClr val="000000"/>
              </a:solidFill>
              <a:prstDash val="solid"/>
              <a:headEnd type="none" w="med" len="med"/>
              <a:tailEnd type="triangle" w="sm" len="med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4CEA31-E487-6020-060A-F3B507A4E385}"/>
                </a:ext>
              </a:extLst>
            </p:cNvPr>
            <p:cNvSpPr txBox="1"/>
            <p:nvPr/>
          </p:nvSpPr>
          <p:spPr>
            <a:xfrm rot="16200000">
              <a:off x="317396" y="2132285"/>
              <a:ext cx="1080000" cy="150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KTypeRegular" panose="020B0306040502020204" pitchFamily="34" charset="0"/>
                </a:rPr>
                <a:t>Activity</a:t>
              </a:r>
            </a:p>
          </p:txBody>
        </p:sp>
        <p:sp>
          <p:nvSpPr>
            <p:cNvPr id="26" name="Right Arrow 42">
              <a:extLst>
                <a:ext uri="{FF2B5EF4-FFF2-40B4-BE49-F238E27FC236}">
                  <a16:creationId xmlns:a16="http://schemas.microsoft.com/office/drawing/2014/main" id="{E375164D-F508-8F4E-6033-9866769C2427}"/>
                </a:ext>
              </a:extLst>
            </p:cNvPr>
            <p:cNvSpPr/>
            <p:nvPr/>
          </p:nvSpPr>
          <p:spPr>
            <a:xfrm>
              <a:off x="3095191" y="1667655"/>
              <a:ext cx="936629" cy="456093"/>
            </a:xfrm>
            <a:prstGeom prst="rightArrow">
              <a:avLst>
                <a:gd name="adj1" fmla="val 65883"/>
                <a:gd name="adj2" fmla="val 50000"/>
              </a:avLst>
            </a:prstGeom>
            <a:solidFill>
              <a:schemeClr val="tx2"/>
            </a:solidFill>
            <a:ln w="2857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72000" tIns="45720" rIns="72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KTypeRegular" panose="020B0306040502020204" pitchFamily="34" charset="0"/>
                  <a:ea typeface="+mn-ea"/>
                  <a:cs typeface="+mn-cs"/>
                </a:rPr>
                <a:t>MAX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661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 localization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800046-B48A-20DD-325E-71F5AC53C1E8}"/>
              </a:ext>
            </a:extLst>
          </p:cNvPr>
          <p:cNvSpPr/>
          <p:nvPr/>
        </p:nvSpPr>
        <p:spPr>
          <a:xfrm>
            <a:off x="1235460" y="1858491"/>
            <a:ext cx="6372708" cy="5969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altLang="ko-KR" sz="1400" b="1" dirty="0">
                <a:solidFill>
                  <a:schemeClr val="bg1"/>
                </a:solidFill>
              </a:rPr>
              <a:t>Predictive Maintenance Advisory</a:t>
            </a:r>
          </a:p>
          <a:p>
            <a:pPr algn="ctr">
              <a:spcBef>
                <a:spcPts val="600"/>
              </a:spcBef>
            </a:pPr>
            <a:r>
              <a:rPr lang="en-US" altLang="ko-KR" sz="1200" dirty="0">
                <a:solidFill>
                  <a:schemeClr val="bg1"/>
                </a:solidFill>
              </a:rPr>
              <a:t>(</a:t>
            </a:r>
            <a:r>
              <a:rPr lang="ko-KR" altLang="en-US" sz="1200" dirty="0">
                <a:solidFill>
                  <a:schemeClr val="bg1"/>
                </a:solidFill>
              </a:rPr>
              <a:t>데이터 분석을 통한 사전 고장 알림</a:t>
            </a:r>
            <a:r>
              <a:rPr lang="en-US" altLang="ko-KR" sz="1200" dirty="0">
                <a:solidFill>
                  <a:schemeClr val="bg1"/>
                </a:solidFill>
              </a:rPr>
              <a:t>)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BDFB3E0-BBA6-B668-B568-E162BA95C2BB}"/>
              </a:ext>
            </a:extLst>
          </p:cNvPr>
          <p:cNvSpPr/>
          <p:nvPr/>
        </p:nvSpPr>
        <p:spPr>
          <a:xfrm>
            <a:off x="1235460" y="2642749"/>
            <a:ext cx="2751992" cy="5969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b="1" dirty="0">
                <a:solidFill>
                  <a:schemeClr val="tx1"/>
                </a:solidFill>
              </a:rPr>
              <a:t>Virtual Coach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예상 고장 원인과 조치 방법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1FC0FB7-96F0-68A5-5E33-087AB1C965A8}"/>
              </a:ext>
            </a:extLst>
          </p:cNvPr>
          <p:cNvSpPr/>
          <p:nvPr/>
        </p:nvSpPr>
        <p:spPr>
          <a:xfrm>
            <a:off x="4856176" y="2646383"/>
            <a:ext cx="2751992" cy="5969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b="1" dirty="0">
                <a:solidFill>
                  <a:schemeClr val="tx1"/>
                </a:solidFill>
              </a:rPr>
              <a:t>Diagnostic for technicians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dirty="0">
                <a:solidFill>
                  <a:schemeClr val="tx1"/>
                </a:solidFill>
              </a:rPr>
              <a:t>(</a:t>
            </a:r>
            <a:r>
              <a:rPr lang="ko-KR" altLang="en-US" sz="1400" dirty="0">
                <a:solidFill>
                  <a:schemeClr val="tx1"/>
                </a:solidFill>
              </a:rPr>
              <a:t>현장 진단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17170E6-CCB2-A5E0-DDEF-EBD62CF1A2A7}"/>
              </a:ext>
            </a:extLst>
          </p:cNvPr>
          <p:cNvSpPr/>
          <p:nvPr/>
        </p:nvSpPr>
        <p:spPr>
          <a:xfrm>
            <a:off x="1253370" y="4501402"/>
            <a:ext cx="6356368" cy="5969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altLang="ko-KR" sz="1400" b="1" dirty="0">
                <a:solidFill>
                  <a:schemeClr val="bg1"/>
                </a:solidFill>
              </a:rPr>
              <a:t>Remote Actions</a:t>
            </a:r>
          </a:p>
          <a:p>
            <a:pPr algn="ctr">
              <a:spcBef>
                <a:spcPts val="600"/>
              </a:spcBef>
            </a:pPr>
            <a:r>
              <a:rPr lang="en-US" altLang="ko-KR" sz="1200" dirty="0">
                <a:solidFill>
                  <a:schemeClr val="bg1"/>
                </a:solidFill>
              </a:rPr>
              <a:t>(</a:t>
            </a:r>
            <a:r>
              <a:rPr lang="ko-KR" altLang="en-US" sz="1200" dirty="0">
                <a:solidFill>
                  <a:schemeClr val="bg1"/>
                </a:solidFill>
              </a:rPr>
              <a:t>원격 리셋 및 원격 제어</a:t>
            </a:r>
            <a:r>
              <a:rPr lang="en-US" altLang="ko-KR" sz="12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4A904E9-BB01-4536-6D30-ADE4A3B0A86B}"/>
              </a:ext>
            </a:extLst>
          </p:cNvPr>
          <p:cNvSpPr/>
          <p:nvPr/>
        </p:nvSpPr>
        <p:spPr>
          <a:xfrm>
            <a:off x="1253369" y="5285660"/>
            <a:ext cx="2737333" cy="596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b="1" dirty="0">
                <a:solidFill>
                  <a:schemeClr val="tx1"/>
                </a:solidFill>
              </a:rPr>
              <a:t>Remote Inspection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운행 정지 없이 매월 정밀 점검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72CAC4E-7C28-2A65-83ED-9204F8593D46}"/>
              </a:ext>
            </a:extLst>
          </p:cNvPr>
          <p:cNvSpPr/>
          <p:nvPr/>
        </p:nvSpPr>
        <p:spPr>
          <a:xfrm>
            <a:off x="4869459" y="5285659"/>
            <a:ext cx="2741127" cy="5969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b="1" dirty="0">
                <a:solidFill>
                  <a:schemeClr val="tx1"/>
                </a:solidFill>
              </a:rPr>
              <a:t>Remote diagnostics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실시간 모니터링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0E48679-0604-8728-1AE4-7903A0A00205}"/>
              </a:ext>
            </a:extLst>
          </p:cNvPr>
          <p:cNvSpPr/>
          <p:nvPr/>
        </p:nvSpPr>
        <p:spPr>
          <a:xfrm>
            <a:off x="983420" y="4245415"/>
            <a:ext cx="6912780" cy="18838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5" name="더하기 기호 14">
            <a:extLst>
              <a:ext uri="{FF2B5EF4-FFF2-40B4-BE49-F238E27FC236}">
                <a16:creationId xmlns:a16="http://schemas.microsoft.com/office/drawing/2014/main" id="{3B68234F-9E9E-7DF2-7C8B-006CFA387EED}"/>
              </a:ext>
            </a:extLst>
          </p:cNvPr>
          <p:cNvSpPr/>
          <p:nvPr/>
        </p:nvSpPr>
        <p:spPr>
          <a:xfrm>
            <a:off x="4550704" y="3630355"/>
            <a:ext cx="393691" cy="413988"/>
          </a:xfrm>
          <a:prstGeom prst="mathPlus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D723AC-5690-8281-06C7-9EFD7D8EF30B}"/>
              </a:ext>
            </a:extLst>
          </p:cNvPr>
          <p:cNvSpPr txBox="1"/>
          <p:nvPr/>
        </p:nvSpPr>
        <p:spPr>
          <a:xfrm>
            <a:off x="454944" y="836712"/>
            <a:ext cx="10897640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</a:rPr>
              <a:t>글로벌 </a:t>
            </a:r>
            <a:r>
              <a:rPr lang="en-US" altLang="ko-KR" sz="1400" dirty="0">
                <a:latin typeface="+mj-ea"/>
                <a:ea typeface="+mj-ea"/>
              </a:rPr>
              <a:t>‘MAX’ </a:t>
            </a:r>
            <a:r>
              <a:rPr lang="ko-KR" altLang="en-US" sz="1400" dirty="0">
                <a:latin typeface="+mj-ea"/>
                <a:ea typeface="+mj-ea"/>
              </a:rPr>
              <a:t>제품 특성에 </a:t>
            </a:r>
            <a:r>
              <a:rPr lang="en-US" altLang="ko-KR" sz="1400" dirty="0">
                <a:latin typeface="+mj-ea"/>
                <a:ea typeface="+mj-ea"/>
              </a:rPr>
              <a:t>TKE</a:t>
            </a:r>
            <a:r>
              <a:rPr lang="ko-KR" altLang="en-US" sz="1400" dirty="0">
                <a:latin typeface="+mj-ea"/>
                <a:ea typeface="+mj-ea"/>
              </a:rPr>
              <a:t> </a:t>
            </a:r>
            <a:r>
              <a:rPr lang="en-US" altLang="ko-KR" sz="1400" dirty="0">
                <a:latin typeface="+mj-ea"/>
                <a:ea typeface="+mj-ea"/>
              </a:rPr>
              <a:t>Korea</a:t>
            </a:r>
            <a:r>
              <a:rPr lang="ko-KR" altLang="en-US" sz="1400" dirty="0">
                <a:latin typeface="+mj-ea"/>
                <a:ea typeface="+mj-ea"/>
              </a:rPr>
              <a:t>의 로컬 특성을 추가하여 보다 향상되고 혁신적인 원격 서비스 툴</a:t>
            </a:r>
            <a:endParaRPr lang="ko-KR" altLang="ko-KR" sz="1400" dirty="0">
              <a:effectLst/>
              <a:latin typeface="+mj-ea"/>
              <a:ea typeface="+mj-ea"/>
              <a:cs typeface="굴림" panose="020B0600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954001-CB4E-B83B-E611-1B4F237BEEF1}"/>
              </a:ext>
            </a:extLst>
          </p:cNvPr>
          <p:cNvSpPr txBox="1"/>
          <p:nvPr/>
        </p:nvSpPr>
        <p:spPr>
          <a:xfrm rot="16200000">
            <a:off x="108286" y="2252587"/>
            <a:ext cx="1318243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향상된 기능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756040-BAE9-8E7F-D084-959857DECB51}"/>
              </a:ext>
            </a:extLst>
          </p:cNvPr>
          <p:cNvSpPr txBox="1"/>
          <p:nvPr/>
        </p:nvSpPr>
        <p:spPr>
          <a:xfrm rot="16200000">
            <a:off x="274420" y="4960967"/>
            <a:ext cx="1044116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기존 기능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sp>
        <p:nvSpPr>
          <p:cNvPr id="22" name="화살표: 오른쪽 21">
            <a:extLst>
              <a:ext uri="{FF2B5EF4-FFF2-40B4-BE49-F238E27FC236}">
                <a16:creationId xmlns:a16="http://schemas.microsoft.com/office/drawing/2014/main" id="{8DD51D61-E7F2-0D4B-5B5D-32302A4DF5A9}"/>
              </a:ext>
            </a:extLst>
          </p:cNvPr>
          <p:cNvSpPr/>
          <p:nvPr/>
        </p:nvSpPr>
        <p:spPr>
          <a:xfrm>
            <a:off x="8112224" y="3440017"/>
            <a:ext cx="612068" cy="87804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B450745-43D2-30E3-3B06-359957C66D01}"/>
              </a:ext>
            </a:extLst>
          </p:cNvPr>
          <p:cNvSpPr/>
          <p:nvPr/>
        </p:nvSpPr>
        <p:spPr>
          <a:xfrm>
            <a:off x="8832304" y="2858287"/>
            <a:ext cx="2747405" cy="21242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altLang="ko-KR" sz="14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600" b="1" dirty="0">
                <a:solidFill>
                  <a:schemeClr val="bg1"/>
                </a:solidFill>
              </a:rPr>
              <a:t>Innovative MAX System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C613173-E159-2944-7CB1-B6F252F71086}"/>
              </a:ext>
            </a:extLst>
          </p:cNvPr>
          <p:cNvSpPr/>
          <p:nvPr/>
        </p:nvSpPr>
        <p:spPr>
          <a:xfrm>
            <a:off x="983420" y="1614833"/>
            <a:ext cx="6912780" cy="18838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2B86D7F-0A2F-7940-FD90-762C904BC8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2543" y="3266155"/>
            <a:ext cx="626925" cy="55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2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 remote</a:t>
            </a:r>
            <a:r>
              <a:rPr lang="ko-KR" altLang="en-US" dirty="0"/>
              <a:t> </a:t>
            </a:r>
            <a:r>
              <a:rPr lang="en-US" altLang="ko-KR" dirty="0"/>
              <a:t>intervention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D723AC-5690-8281-06C7-9EFD7D8EF30B}"/>
              </a:ext>
            </a:extLst>
          </p:cNvPr>
          <p:cNvSpPr txBox="1"/>
          <p:nvPr/>
        </p:nvSpPr>
        <p:spPr>
          <a:xfrm>
            <a:off x="454944" y="836712"/>
            <a:ext cx="10897640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굴림" panose="020B0600000101010101" pitchFamily="50" charset="-127"/>
              </a:rPr>
              <a:t>원격 조치를 위한 주요 기능들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C6460D7-F23C-FD90-4174-D33BA82C43C8}"/>
              </a:ext>
            </a:extLst>
          </p:cNvPr>
          <p:cNvGrpSpPr/>
          <p:nvPr/>
        </p:nvGrpSpPr>
        <p:grpSpPr>
          <a:xfrm>
            <a:off x="2027548" y="1509025"/>
            <a:ext cx="7956078" cy="4536504"/>
            <a:chOff x="827584" y="1052736"/>
            <a:chExt cx="7416824" cy="3703960"/>
          </a:xfrm>
        </p:grpSpPr>
        <p:sp>
          <p:nvSpPr>
            <p:cNvPr id="13" name="모서리가 둥근 직사각형 32">
              <a:extLst>
                <a:ext uri="{FF2B5EF4-FFF2-40B4-BE49-F238E27FC236}">
                  <a16:creationId xmlns:a16="http://schemas.microsoft.com/office/drawing/2014/main" id="{8F210F51-F411-B15D-A8B1-7793983906DA}"/>
                </a:ext>
              </a:extLst>
            </p:cNvPr>
            <p:cNvSpPr/>
            <p:nvPr/>
          </p:nvSpPr>
          <p:spPr bwMode="auto">
            <a:xfrm>
              <a:off x="4680012" y="3028504"/>
              <a:ext cx="3564396" cy="1368152"/>
            </a:xfrm>
            <a:prstGeom prst="roundRect">
              <a:avLst>
                <a:gd name="adj" fmla="val 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Call registration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Traffic Control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Door Open time</a:t>
              </a:r>
              <a:endParaRPr lang="ko-KR" altLang="en-US" sz="1200" dirty="0">
                <a:latin typeface="+mn-ea"/>
                <a:cs typeface="Arial Unicode MS" panose="020B0604020202020204" pitchFamily="50" charset="-127"/>
              </a:endParaRP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Floor indicator change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Special operation control</a:t>
              </a:r>
              <a:endParaRPr lang="ko-KR" altLang="en-US" sz="1200" dirty="0">
                <a:latin typeface="+mn-ea"/>
                <a:cs typeface="Arial Unicode MS" panose="020B0604020202020204" pitchFamily="50" charset="-127"/>
              </a:endParaRPr>
            </a:p>
          </p:txBody>
        </p:sp>
        <p:sp>
          <p:nvSpPr>
            <p:cNvPr id="17" name="모서리가 둥근 직사각형 33">
              <a:extLst>
                <a:ext uri="{FF2B5EF4-FFF2-40B4-BE49-F238E27FC236}">
                  <a16:creationId xmlns:a16="http://schemas.microsoft.com/office/drawing/2014/main" id="{1B6F19F0-8C1C-E4C4-9E0C-364BFCD161BC}"/>
                </a:ext>
              </a:extLst>
            </p:cNvPr>
            <p:cNvSpPr/>
            <p:nvPr/>
          </p:nvSpPr>
          <p:spPr bwMode="auto">
            <a:xfrm>
              <a:off x="827584" y="3028504"/>
              <a:ext cx="3564396" cy="1368152"/>
            </a:xfrm>
            <a:prstGeom prst="roundRect">
              <a:avLst>
                <a:gd name="adj" fmla="val 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Operation mode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Error code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Traveling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Door movement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Brake operation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Safety line</a:t>
              </a:r>
            </a:p>
          </p:txBody>
        </p:sp>
        <p:sp>
          <p:nvSpPr>
            <p:cNvPr id="21" name="모서리가 둥근 직사각형 35">
              <a:extLst>
                <a:ext uri="{FF2B5EF4-FFF2-40B4-BE49-F238E27FC236}">
                  <a16:creationId xmlns:a16="http://schemas.microsoft.com/office/drawing/2014/main" id="{C381561B-46EB-1139-2553-6EAE0AABF6F3}"/>
                </a:ext>
              </a:extLst>
            </p:cNvPr>
            <p:cNvSpPr/>
            <p:nvPr/>
          </p:nvSpPr>
          <p:spPr bwMode="auto">
            <a:xfrm>
              <a:off x="4680012" y="1444328"/>
              <a:ext cx="3564396" cy="1368152"/>
            </a:xfrm>
            <a:prstGeom prst="roundRect">
              <a:avLst>
                <a:gd name="adj" fmla="val 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Speed curve monitoring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Levelling accuracy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Door operation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Brake operation</a:t>
              </a:r>
            </a:p>
            <a:p>
              <a:pPr marL="1612900" indent="-17780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Safety check</a:t>
              </a:r>
            </a:p>
          </p:txBody>
        </p:sp>
        <p:sp>
          <p:nvSpPr>
            <p:cNvPr id="23" name="모서리가 둥근 직사각형 36">
              <a:extLst>
                <a:ext uri="{FF2B5EF4-FFF2-40B4-BE49-F238E27FC236}">
                  <a16:creationId xmlns:a16="http://schemas.microsoft.com/office/drawing/2014/main" id="{6725917C-11B9-EB67-2DF7-F6B0EF45E2C5}"/>
                </a:ext>
              </a:extLst>
            </p:cNvPr>
            <p:cNvSpPr/>
            <p:nvPr/>
          </p:nvSpPr>
          <p:spPr bwMode="auto">
            <a:xfrm>
              <a:off x="827584" y="1444328"/>
              <a:ext cx="3564396" cy="1368152"/>
            </a:xfrm>
            <a:prstGeom prst="roundRect">
              <a:avLst>
                <a:gd name="adj" fmla="val 0"/>
              </a:avLst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Latched Fault Rest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Software Reset</a:t>
              </a:r>
            </a:p>
            <a:p>
              <a:pPr marL="265113" indent="-176213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altLang="ko-KR" sz="1200" dirty="0">
                  <a:latin typeface="+mn-ea"/>
                  <a:cs typeface="Arial Unicode MS" panose="020B0604020202020204" pitchFamily="50" charset="-127"/>
                </a:rPr>
                <a:t>Power cycle</a:t>
              </a:r>
            </a:p>
          </p:txBody>
        </p:sp>
        <p:graphicFrame>
          <p:nvGraphicFramePr>
            <p:cNvPr id="25" name="다이어그램 24">
              <a:extLst>
                <a:ext uri="{FF2B5EF4-FFF2-40B4-BE49-F238E27FC236}">
                  <a16:creationId xmlns:a16="http://schemas.microsoft.com/office/drawing/2014/main" id="{F88E0376-F0F2-0E14-A074-0F9F2A769FC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45132491"/>
                </p:ext>
              </p:extLst>
            </p:nvPr>
          </p:nvGraphicFramePr>
          <p:xfrm>
            <a:off x="2123728" y="1052736"/>
            <a:ext cx="4660339" cy="37039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4947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dirty="0"/>
              <a:t>MAX data</a:t>
            </a:r>
            <a:r>
              <a:rPr lang="ko-KR" altLang="en-US" dirty="0"/>
              <a:t> </a:t>
            </a:r>
            <a:r>
              <a:rPr lang="en-US" altLang="ko-KR" dirty="0"/>
              <a:t>interface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7D8668-97B0-B3DA-B280-1DCB5E934014}"/>
              </a:ext>
            </a:extLst>
          </p:cNvPr>
          <p:cNvSpPr txBox="1"/>
          <p:nvPr/>
        </p:nvSpPr>
        <p:spPr>
          <a:xfrm>
            <a:off x="454944" y="836712"/>
            <a:ext cx="10501596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전세계 서로 다른 모델의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TKE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엘리베이터로 부터 실시간으로 운행 정보를 수집 및 관리하고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원격 진단을 할 수 있도록 제공</a:t>
            </a:r>
            <a:endParaRPr lang="ko-KR" altLang="ko-KR" sz="1400" dirty="0"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굴림" panose="020B0600000101010101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FE6CD0F-AE17-04EA-4857-99E5FC376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14" y="4712907"/>
            <a:ext cx="2236196" cy="111179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6D9816A9-89C5-5272-AB02-EEE7F5EDA494}"/>
              </a:ext>
            </a:extLst>
          </p:cNvPr>
          <p:cNvSpPr/>
          <p:nvPr/>
        </p:nvSpPr>
        <p:spPr>
          <a:xfrm>
            <a:off x="4654031" y="2590179"/>
            <a:ext cx="1946026" cy="603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400" dirty="0">
                <a:solidFill>
                  <a:schemeClr val="bg1"/>
                </a:solidFill>
              </a:rPr>
              <a:t>Core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39927F1-8C78-8C2D-37C3-30A8FF11C698}"/>
              </a:ext>
            </a:extLst>
          </p:cNvPr>
          <p:cNvSpPr/>
          <p:nvPr/>
        </p:nvSpPr>
        <p:spPr>
          <a:xfrm>
            <a:off x="5517086" y="4770480"/>
            <a:ext cx="1081012" cy="5291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bg1"/>
                </a:solidFill>
              </a:rPr>
              <a:t>CPC #3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06B38F9-64A0-8619-90D3-697246872BAE}"/>
              </a:ext>
            </a:extLst>
          </p:cNvPr>
          <p:cNvSpPr/>
          <p:nvPr/>
        </p:nvSpPr>
        <p:spPr>
          <a:xfrm>
            <a:off x="5118220" y="4377064"/>
            <a:ext cx="1081012" cy="529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bg1"/>
                </a:solidFill>
              </a:rPr>
              <a:t>CPC #2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화살표: 위쪽 13">
            <a:extLst>
              <a:ext uri="{FF2B5EF4-FFF2-40B4-BE49-F238E27FC236}">
                <a16:creationId xmlns:a16="http://schemas.microsoft.com/office/drawing/2014/main" id="{19EF9A18-DA75-5BD2-2A9A-5408E6F3717B}"/>
              </a:ext>
            </a:extLst>
          </p:cNvPr>
          <p:cNvSpPr/>
          <p:nvPr/>
        </p:nvSpPr>
        <p:spPr>
          <a:xfrm>
            <a:off x="5083564" y="3420375"/>
            <a:ext cx="220189" cy="372750"/>
          </a:xfrm>
          <a:prstGeom prst="up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5038F8A-5E0A-74DE-6520-9EED79225456}"/>
              </a:ext>
            </a:extLst>
          </p:cNvPr>
          <p:cNvSpPr/>
          <p:nvPr/>
        </p:nvSpPr>
        <p:spPr>
          <a:xfrm>
            <a:off x="4397279" y="2797457"/>
            <a:ext cx="2844316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6" name="Rechteck 26">
            <a:extLst>
              <a:ext uri="{FF2B5EF4-FFF2-40B4-BE49-F238E27FC236}">
                <a16:creationId xmlns:a16="http://schemas.microsoft.com/office/drawing/2014/main" id="{E61FDFD6-BAE5-A790-6ADC-429E1614880E}"/>
              </a:ext>
            </a:extLst>
          </p:cNvPr>
          <p:cNvSpPr/>
          <p:nvPr/>
        </p:nvSpPr>
        <p:spPr>
          <a:xfrm>
            <a:off x="4403812" y="2221499"/>
            <a:ext cx="2459977" cy="371374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B70E3A3-A9DF-2ED9-8AE8-D8097481C46E}"/>
              </a:ext>
            </a:extLst>
          </p:cNvPr>
          <p:cNvSpPr/>
          <p:nvPr/>
        </p:nvSpPr>
        <p:spPr>
          <a:xfrm>
            <a:off x="4665462" y="4034031"/>
            <a:ext cx="1081012" cy="5291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r>
              <a:rPr lang="en-US" altLang="ko-KR" sz="1200" dirty="0">
                <a:solidFill>
                  <a:schemeClr val="tx1"/>
                </a:solidFill>
              </a:rPr>
              <a:t>CPC #1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D1FB0A-10F4-FBE7-17E7-EF094577B2AB}"/>
              </a:ext>
            </a:extLst>
          </p:cNvPr>
          <p:cNvSpPr txBox="1"/>
          <p:nvPr/>
        </p:nvSpPr>
        <p:spPr>
          <a:xfrm>
            <a:off x="4972643" y="1816074"/>
            <a:ext cx="16935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/>
              <a:t>MAX device</a:t>
            </a:r>
          </a:p>
        </p:txBody>
      </p:sp>
      <p:sp>
        <p:nvSpPr>
          <p:cNvPr id="18" name="Rechteck 26">
            <a:extLst>
              <a:ext uri="{FF2B5EF4-FFF2-40B4-BE49-F238E27FC236}">
                <a16:creationId xmlns:a16="http://schemas.microsoft.com/office/drawing/2014/main" id="{A4F88B71-9B82-CB86-58BC-F7891594E556}"/>
              </a:ext>
            </a:extLst>
          </p:cNvPr>
          <p:cNvSpPr/>
          <p:nvPr/>
        </p:nvSpPr>
        <p:spPr>
          <a:xfrm>
            <a:off x="631427" y="2221500"/>
            <a:ext cx="2409669" cy="371374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BE0AAE-4CC5-61F5-1BAE-8B81B2660F48}"/>
              </a:ext>
            </a:extLst>
          </p:cNvPr>
          <p:cNvSpPr txBox="1"/>
          <p:nvPr/>
        </p:nvSpPr>
        <p:spPr>
          <a:xfrm>
            <a:off x="1033897" y="2480902"/>
            <a:ext cx="1688962" cy="2108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28600" marR="0" lvl="0" indent="-228600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dirty="0"/>
              <a:t>운행모드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고장코드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도어 여닫힘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dirty="0"/>
              <a:t>콜 등록</a:t>
            </a:r>
            <a:endParaRPr lang="en-US" altLang="ko-KR" sz="1200" dirty="0"/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주행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브레이크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200" dirty="0"/>
              <a:t>안전라인</a:t>
            </a:r>
            <a:endParaRPr lang="en-US" altLang="ko-KR" sz="1200" dirty="0"/>
          </a:p>
          <a:p>
            <a:pPr marL="228600" indent="-2286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하중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E9B357-41FC-07E8-14EE-1AD4F1D66698}"/>
              </a:ext>
            </a:extLst>
          </p:cNvPr>
          <p:cNvSpPr txBox="1"/>
          <p:nvPr/>
        </p:nvSpPr>
        <p:spPr>
          <a:xfrm>
            <a:off x="817932" y="1814358"/>
            <a:ext cx="25072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/>
              <a:t>TK elevator controller</a:t>
            </a:r>
          </a:p>
        </p:txBody>
      </p:sp>
      <p:cxnSp>
        <p:nvCxnSpPr>
          <p:cNvPr id="23" name="연결선: 구부러짐 22">
            <a:extLst>
              <a:ext uri="{FF2B5EF4-FFF2-40B4-BE49-F238E27FC236}">
                <a16:creationId xmlns:a16="http://schemas.microsoft.com/office/drawing/2014/main" id="{D191EC11-1440-7790-5428-FCEE85C1036F}"/>
              </a:ext>
            </a:extLst>
          </p:cNvPr>
          <p:cNvCxnSpPr>
            <a:cxnSpLocks/>
            <a:stCxn id="20" idx="3"/>
            <a:endCxn id="12" idx="1"/>
          </p:cNvCxnSpPr>
          <p:nvPr/>
        </p:nvCxnSpPr>
        <p:spPr>
          <a:xfrm>
            <a:off x="2722859" y="3535037"/>
            <a:ext cx="1942603" cy="76358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3EFCA41-D64E-473D-92F7-736C3B535B8F}"/>
              </a:ext>
            </a:extLst>
          </p:cNvPr>
          <p:cNvSpPr txBox="1"/>
          <p:nvPr/>
        </p:nvSpPr>
        <p:spPr>
          <a:xfrm>
            <a:off x="3283982" y="2992026"/>
            <a:ext cx="11512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/>
              <a:t>Ethernet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2D2ADE37-765D-0E7F-AA20-939CACF5CC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5406" y="2803922"/>
            <a:ext cx="1524318" cy="1014886"/>
          </a:xfrm>
          <a:prstGeom prst="rect">
            <a:avLst/>
          </a:prstGeom>
        </p:spPr>
      </p:pic>
      <p:cxnSp>
        <p:nvCxnSpPr>
          <p:cNvPr id="27" name="연결선: 구부러짐 26">
            <a:extLst>
              <a:ext uri="{FF2B5EF4-FFF2-40B4-BE49-F238E27FC236}">
                <a16:creationId xmlns:a16="http://schemas.microsoft.com/office/drawing/2014/main" id="{F2DCFA98-EE73-E678-8C5B-5516E1D884D2}"/>
              </a:ext>
            </a:extLst>
          </p:cNvPr>
          <p:cNvCxnSpPr>
            <a:cxnSpLocks/>
            <a:stCxn id="10" idx="3"/>
            <a:endCxn id="26" idx="1"/>
          </p:cNvCxnSpPr>
          <p:nvPr/>
        </p:nvCxnSpPr>
        <p:spPr>
          <a:xfrm>
            <a:off x="6600057" y="2891973"/>
            <a:ext cx="705349" cy="419392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A35A8AA-3B83-B26C-B150-DDCBA2ADE42D}"/>
              </a:ext>
            </a:extLst>
          </p:cNvPr>
          <p:cNvSpPr txBox="1"/>
          <p:nvPr/>
        </p:nvSpPr>
        <p:spPr>
          <a:xfrm>
            <a:off x="7083317" y="2580138"/>
            <a:ext cx="917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LTE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3G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298EA57-79AC-40F1-D600-98CA49C4C659}"/>
              </a:ext>
            </a:extLst>
          </p:cNvPr>
          <p:cNvSpPr txBox="1"/>
          <p:nvPr/>
        </p:nvSpPr>
        <p:spPr>
          <a:xfrm>
            <a:off x="5871320" y="3380262"/>
            <a:ext cx="966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Batch</a:t>
            </a:r>
          </a:p>
          <a:p>
            <a:pPr marL="88900" indent="-8890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Ad-hoc</a:t>
            </a:r>
          </a:p>
        </p:txBody>
      </p:sp>
      <p:cxnSp>
        <p:nvCxnSpPr>
          <p:cNvPr id="47" name="연결선: 구부러짐 46">
            <a:extLst>
              <a:ext uri="{FF2B5EF4-FFF2-40B4-BE49-F238E27FC236}">
                <a16:creationId xmlns:a16="http://schemas.microsoft.com/office/drawing/2014/main" id="{36E19A30-E2B5-89A0-21FE-2F1E09B9F8AD}"/>
              </a:ext>
            </a:extLst>
          </p:cNvPr>
          <p:cNvCxnSpPr>
            <a:cxnSpLocks/>
            <a:stCxn id="26" idx="3"/>
            <a:endCxn id="72" idx="1"/>
          </p:cNvCxnSpPr>
          <p:nvPr/>
        </p:nvCxnSpPr>
        <p:spPr>
          <a:xfrm>
            <a:off x="8829724" y="3311365"/>
            <a:ext cx="780983" cy="829986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74C24A41-5ABE-A0DA-89D4-2E9FEDD68D7A}"/>
              </a:ext>
            </a:extLst>
          </p:cNvPr>
          <p:cNvSpPr txBox="1"/>
          <p:nvPr/>
        </p:nvSpPr>
        <p:spPr>
          <a:xfrm>
            <a:off x="8000347" y="3893248"/>
            <a:ext cx="1325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Batch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Real-time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altLang="ko-KR" sz="1200" dirty="0"/>
              <a:t>Live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DF93371-57D3-2EA7-2BF9-95DA45FBC5C7}"/>
              </a:ext>
            </a:extLst>
          </p:cNvPr>
          <p:cNvSpPr txBox="1"/>
          <p:nvPr/>
        </p:nvSpPr>
        <p:spPr>
          <a:xfrm>
            <a:off x="4657113" y="5464111"/>
            <a:ext cx="232464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050" dirty="0"/>
              <a:t>Controller Protocol Conversion</a:t>
            </a: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8D27BF7E-7A7D-2750-A303-65F23BDBE8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1721" y="2441815"/>
            <a:ext cx="689430" cy="7614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BD4951-9C7D-0F1D-BA9D-DEB3F1EC239C}"/>
              </a:ext>
            </a:extLst>
          </p:cNvPr>
          <p:cNvSpPr txBox="1"/>
          <p:nvPr/>
        </p:nvSpPr>
        <p:spPr>
          <a:xfrm>
            <a:off x="9468782" y="1824568"/>
            <a:ext cx="24096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/>
              <a:t>Customer Center</a:t>
            </a:r>
          </a:p>
        </p:txBody>
      </p:sp>
      <p:sp>
        <p:nvSpPr>
          <p:cNvPr id="19" name="Rechteck 26">
            <a:extLst>
              <a:ext uri="{FF2B5EF4-FFF2-40B4-BE49-F238E27FC236}">
                <a16:creationId xmlns:a16="http://schemas.microsoft.com/office/drawing/2014/main" id="{DFA3CEBB-188F-A31A-E665-61AB2028AE93}"/>
              </a:ext>
            </a:extLst>
          </p:cNvPr>
          <p:cNvSpPr/>
          <p:nvPr/>
        </p:nvSpPr>
        <p:spPr>
          <a:xfrm>
            <a:off x="9192344" y="2235536"/>
            <a:ext cx="2409669" cy="3713744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72" name="Picture 13" descr="https://cdns.tblsft.com/sites/default/files/blocks/9.0_online_2.png">
            <a:extLst>
              <a:ext uri="{FF2B5EF4-FFF2-40B4-BE49-F238E27FC236}">
                <a16:creationId xmlns:a16="http://schemas.microsoft.com/office/drawing/2014/main" id="{314A4FA4-F704-D4A9-FDA0-3A0AF3716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707" y="3481665"/>
            <a:ext cx="1761395" cy="131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74DEC87-D64A-4D8A-0C16-C14199076A68}"/>
              </a:ext>
            </a:extLst>
          </p:cNvPr>
          <p:cNvSpPr txBox="1"/>
          <p:nvPr/>
        </p:nvSpPr>
        <p:spPr>
          <a:xfrm>
            <a:off x="7781263" y="3121130"/>
            <a:ext cx="11616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rgbClr val="4B5564"/>
                </a:solidFill>
              </a:rPr>
              <a:t>Azure</a:t>
            </a:r>
          </a:p>
          <a:p>
            <a:pPr>
              <a:defRPr/>
            </a:pPr>
            <a:r>
              <a:rPr lang="en-US" altLang="ko-KR" sz="1400" dirty="0">
                <a:solidFill>
                  <a:srgbClr val="4B5564"/>
                </a:solidFill>
              </a:rPr>
              <a:t>cloud</a:t>
            </a:r>
            <a:endParaRPr lang="en-US" altLang="ko-KR" sz="1600" dirty="0">
              <a:solidFill>
                <a:srgbClr val="4B5564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3EADE4-1282-9017-DF5F-14A67B83988C}"/>
              </a:ext>
            </a:extLst>
          </p:cNvPr>
          <p:cNvSpPr txBox="1"/>
          <p:nvPr/>
        </p:nvSpPr>
        <p:spPr>
          <a:xfrm>
            <a:off x="9620797" y="5023896"/>
            <a:ext cx="2091828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dirty="0"/>
              <a:t>실시간 원격 진단</a:t>
            </a:r>
            <a:endParaRPr lang="en-US" altLang="ko-KR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3FF1B-45FE-6D6B-5EE9-7C80C699CC26}"/>
              </a:ext>
            </a:extLst>
          </p:cNvPr>
          <p:cNvSpPr txBox="1"/>
          <p:nvPr/>
        </p:nvSpPr>
        <p:spPr>
          <a:xfrm>
            <a:off x="3151780" y="3218328"/>
            <a:ext cx="11512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/>
              <a:t>Many to one</a:t>
            </a:r>
          </a:p>
        </p:txBody>
      </p:sp>
    </p:spTree>
    <p:extLst>
      <p:ext uri="{BB962C8B-B14F-4D97-AF65-F5344CB8AC3E}">
        <p14:creationId xmlns:p14="http://schemas.microsoft.com/office/powerpoint/2010/main" val="3199872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26">
            <a:extLst>
              <a:ext uri="{FF2B5EF4-FFF2-40B4-BE49-F238E27FC236}">
                <a16:creationId xmlns:a16="http://schemas.microsoft.com/office/drawing/2014/main" id="{EE9ED50F-DDAA-C794-6188-81E17092EF6B}"/>
              </a:ext>
            </a:extLst>
          </p:cNvPr>
          <p:cNvSpPr/>
          <p:nvPr/>
        </p:nvSpPr>
        <p:spPr>
          <a:xfrm>
            <a:off x="8314430" y="1916004"/>
            <a:ext cx="2894138" cy="3815438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1" name="Rechteck 26">
            <a:extLst>
              <a:ext uri="{FF2B5EF4-FFF2-40B4-BE49-F238E27FC236}">
                <a16:creationId xmlns:a16="http://schemas.microsoft.com/office/drawing/2014/main" id="{630965F5-2CEF-47EE-A92D-6E2B32D51B03}"/>
              </a:ext>
            </a:extLst>
          </p:cNvPr>
          <p:cNvSpPr/>
          <p:nvPr/>
        </p:nvSpPr>
        <p:spPr>
          <a:xfrm>
            <a:off x="631427" y="1917817"/>
            <a:ext cx="2882068" cy="381362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Rechteck 26">
            <a:extLst>
              <a:ext uri="{FF2B5EF4-FFF2-40B4-BE49-F238E27FC236}">
                <a16:creationId xmlns:a16="http://schemas.microsoft.com/office/drawing/2014/main" id="{2EF3AE63-3611-45BF-A27C-BFB6341F4F56}"/>
              </a:ext>
            </a:extLst>
          </p:cNvPr>
          <p:cNvSpPr/>
          <p:nvPr/>
        </p:nvSpPr>
        <p:spPr>
          <a:xfrm>
            <a:off x="4475820" y="1917818"/>
            <a:ext cx="2882069" cy="3815438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88EFF9B2-D037-46D3-9934-F9E005C22A0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88EFF9B2-D037-46D3-9934-F9E005C22A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38193588-6534-42F0-A992-275114F9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88" y="368300"/>
            <a:ext cx="11439525" cy="370101"/>
          </a:xfrm>
        </p:spPr>
        <p:txBody>
          <a:bodyPr vert="horz"/>
          <a:lstStyle/>
          <a:p>
            <a:r>
              <a:rPr lang="en-US" altLang="ko-KR" dirty="0"/>
              <a:t>MAX Alert Rule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A31332-6283-4E3A-9D52-546B398DB6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MAX system (TK Elevator Korea)</a:t>
            </a:r>
          </a:p>
        </p:txBody>
      </p:sp>
      <p:sp>
        <p:nvSpPr>
          <p:cNvPr id="13" name="Rechteck 26">
            <a:extLst>
              <a:ext uri="{FF2B5EF4-FFF2-40B4-BE49-F238E27FC236}">
                <a16:creationId xmlns:a16="http://schemas.microsoft.com/office/drawing/2014/main" id="{88F110FC-55CE-4245-B368-3AC0306CE8D7}"/>
              </a:ext>
            </a:extLst>
          </p:cNvPr>
          <p:cNvSpPr/>
          <p:nvPr/>
        </p:nvSpPr>
        <p:spPr>
          <a:xfrm>
            <a:off x="4978550" y="3124789"/>
            <a:ext cx="1963852" cy="1158553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Rechteck 28">
            <a:extLst>
              <a:ext uri="{FF2B5EF4-FFF2-40B4-BE49-F238E27FC236}">
                <a16:creationId xmlns:a16="http://schemas.microsoft.com/office/drawing/2014/main" id="{CC916405-8F0F-424E-9CDB-4C1BDE87115C}"/>
              </a:ext>
            </a:extLst>
          </p:cNvPr>
          <p:cNvSpPr/>
          <p:nvPr/>
        </p:nvSpPr>
        <p:spPr>
          <a:xfrm>
            <a:off x="5282845" y="3429000"/>
            <a:ext cx="1355262" cy="5137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Alert Algorithm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Rechteck 29">
            <a:extLst>
              <a:ext uri="{FF2B5EF4-FFF2-40B4-BE49-F238E27FC236}">
                <a16:creationId xmlns:a16="http://schemas.microsoft.com/office/drawing/2014/main" id="{8F2BCDF2-641B-4585-92A7-6EF02E4E0727}"/>
              </a:ext>
            </a:extLst>
          </p:cNvPr>
          <p:cNvSpPr/>
          <p:nvPr/>
        </p:nvSpPr>
        <p:spPr>
          <a:xfrm>
            <a:off x="4978551" y="2168860"/>
            <a:ext cx="1963852" cy="59248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dirty="0">
                <a:solidFill>
                  <a:schemeClr val="bg1"/>
                </a:solidFill>
              </a:rPr>
              <a:t>고장 알림 판정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" name="Rechteck 30">
            <a:extLst>
              <a:ext uri="{FF2B5EF4-FFF2-40B4-BE49-F238E27FC236}">
                <a16:creationId xmlns:a16="http://schemas.microsoft.com/office/drawing/2014/main" id="{5C43E011-F7DF-4428-9275-A5DD59E9EC8C}"/>
              </a:ext>
            </a:extLst>
          </p:cNvPr>
          <p:cNvSpPr/>
          <p:nvPr/>
        </p:nvSpPr>
        <p:spPr>
          <a:xfrm>
            <a:off x="8728410" y="2168860"/>
            <a:ext cx="1963852" cy="5924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VIEW</a:t>
            </a:r>
          </a:p>
        </p:txBody>
      </p:sp>
      <p:sp>
        <p:nvSpPr>
          <p:cNvPr id="20" name="Rechteck 31">
            <a:extLst>
              <a:ext uri="{FF2B5EF4-FFF2-40B4-BE49-F238E27FC236}">
                <a16:creationId xmlns:a16="http://schemas.microsoft.com/office/drawing/2014/main" id="{32B11B96-9FD4-43E2-9C1B-5D71A3A3871D}"/>
              </a:ext>
            </a:extLst>
          </p:cNvPr>
          <p:cNvSpPr/>
          <p:nvPr/>
        </p:nvSpPr>
        <p:spPr>
          <a:xfrm>
            <a:off x="8754401" y="4030418"/>
            <a:ext cx="1963853" cy="592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solidFill>
                  <a:schemeClr val="bg1"/>
                </a:solidFill>
              </a:rPr>
              <a:t>Digital Service Cockpit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3" name="화살표: 오른쪽 22">
            <a:extLst>
              <a:ext uri="{FF2B5EF4-FFF2-40B4-BE49-F238E27FC236}">
                <a16:creationId xmlns:a16="http://schemas.microsoft.com/office/drawing/2014/main" id="{117380CF-3ECC-45E4-A4A4-DB5D7EEE6CB0}"/>
              </a:ext>
            </a:extLst>
          </p:cNvPr>
          <p:cNvSpPr/>
          <p:nvPr/>
        </p:nvSpPr>
        <p:spPr>
          <a:xfrm>
            <a:off x="7651512" y="3230391"/>
            <a:ext cx="349298" cy="1052951"/>
          </a:xfrm>
          <a:prstGeom prst="rightArrow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Rechteck 30">
            <a:extLst>
              <a:ext uri="{FF2B5EF4-FFF2-40B4-BE49-F238E27FC236}">
                <a16:creationId xmlns:a16="http://schemas.microsoft.com/office/drawing/2014/main" id="{6D534341-143B-4F64-8B49-05A6F95FB56B}"/>
              </a:ext>
            </a:extLst>
          </p:cNvPr>
          <p:cNvSpPr/>
          <p:nvPr/>
        </p:nvSpPr>
        <p:spPr>
          <a:xfrm>
            <a:off x="1055437" y="2168860"/>
            <a:ext cx="1963853" cy="587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rgbClr val="FFFFFF"/>
                </a:solidFill>
              </a:rPr>
              <a:t>운행 정보 전송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2F1273-6420-4E55-AD8F-7CA632050520}"/>
              </a:ext>
            </a:extLst>
          </p:cNvPr>
          <p:cNvSpPr txBox="1"/>
          <p:nvPr/>
        </p:nvSpPr>
        <p:spPr>
          <a:xfrm>
            <a:off x="5367623" y="1578278"/>
            <a:ext cx="21370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>
                <a:solidFill>
                  <a:srgbClr val="4B5564"/>
                </a:solidFill>
              </a:rPr>
              <a:t>Azure cloud</a:t>
            </a:r>
          </a:p>
        </p:txBody>
      </p:sp>
      <p:sp>
        <p:nvSpPr>
          <p:cNvPr id="35" name="Rechteck 29">
            <a:extLst>
              <a:ext uri="{FF2B5EF4-FFF2-40B4-BE49-F238E27FC236}">
                <a16:creationId xmlns:a16="http://schemas.microsoft.com/office/drawing/2014/main" id="{851EBEF0-D7D7-4A6D-89C2-E13837DFEA64}"/>
              </a:ext>
            </a:extLst>
          </p:cNvPr>
          <p:cNvSpPr/>
          <p:nvPr/>
        </p:nvSpPr>
        <p:spPr>
          <a:xfrm>
            <a:off x="4978550" y="4834445"/>
            <a:ext cx="1963853" cy="5747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t>Data Science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E2E619-8E36-404E-94F9-473B776F8994}"/>
              </a:ext>
            </a:extLst>
          </p:cNvPr>
          <p:cNvSpPr txBox="1"/>
          <p:nvPr/>
        </p:nvSpPr>
        <p:spPr>
          <a:xfrm>
            <a:off x="1241217" y="1586463"/>
            <a:ext cx="22722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 dirty="0">
                <a:solidFill>
                  <a:srgbClr val="4B5564"/>
                </a:solidFill>
              </a:rPr>
              <a:t>Elevator controller</a:t>
            </a:r>
          </a:p>
        </p:txBody>
      </p:sp>
      <p:sp>
        <p:nvSpPr>
          <p:cNvPr id="18" name="화살표: 오른쪽 17">
            <a:extLst>
              <a:ext uri="{FF2B5EF4-FFF2-40B4-BE49-F238E27FC236}">
                <a16:creationId xmlns:a16="http://schemas.microsoft.com/office/drawing/2014/main" id="{0F30AE6A-9FA8-084F-BB32-C27AF1663C60}"/>
              </a:ext>
            </a:extLst>
          </p:cNvPr>
          <p:cNvSpPr/>
          <p:nvPr/>
        </p:nvSpPr>
        <p:spPr>
          <a:xfrm>
            <a:off x="3827748" y="3230391"/>
            <a:ext cx="397767" cy="1052951"/>
          </a:xfrm>
          <a:prstGeom prst="rightArrow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2FBF49-EF9C-4BB4-2641-BE5A4366CEB7}"/>
              </a:ext>
            </a:extLst>
          </p:cNvPr>
          <p:cNvSpPr txBox="1"/>
          <p:nvPr/>
        </p:nvSpPr>
        <p:spPr>
          <a:xfrm>
            <a:off x="9012324" y="1578278"/>
            <a:ext cx="2196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dirty="0"/>
              <a:t>Customer Center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52E7D9-E5C5-7307-97F4-5153034D872C}"/>
              </a:ext>
            </a:extLst>
          </p:cNvPr>
          <p:cNvSpPr txBox="1"/>
          <p:nvPr/>
        </p:nvSpPr>
        <p:spPr>
          <a:xfrm>
            <a:off x="9012324" y="2816932"/>
            <a:ext cx="1705930" cy="90024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dirty="0"/>
              <a:t>종합 서비스 관리 프로그램</a:t>
            </a:r>
            <a:endParaRPr lang="en-US" altLang="ko-KR" sz="1200" dirty="0"/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고장 등록 확인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D797C9-CDD7-335E-ED60-73DEA5AD5812}"/>
              </a:ext>
            </a:extLst>
          </p:cNvPr>
          <p:cNvSpPr txBox="1"/>
          <p:nvPr/>
        </p:nvSpPr>
        <p:spPr>
          <a:xfrm>
            <a:off x="9012324" y="4738935"/>
            <a:ext cx="1705930" cy="34624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marR="0" lvl="0" indent="-1714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dirty="0"/>
              <a:t>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원격 관리 프로그램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" name="Rechteck 26">
            <a:extLst>
              <a:ext uri="{FF2B5EF4-FFF2-40B4-BE49-F238E27FC236}">
                <a16:creationId xmlns:a16="http://schemas.microsoft.com/office/drawing/2014/main" id="{555B456F-47DA-A37D-CE6F-8DF8AA654866}"/>
              </a:ext>
            </a:extLst>
          </p:cNvPr>
          <p:cNvSpPr/>
          <p:nvPr/>
        </p:nvSpPr>
        <p:spPr>
          <a:xfrm>
            <a:off x="1055437" y="2971981"/>
            <a:ext cx="1963853" cy="951704"/>
          </a:xfrm>
          <a:prstGeom prst="rect">
            <a:avLst/>
          </a:prstGeom>
          <a:solidFill>
            <a:srgbClr val="FFFFFF"/>
          </a:solidFill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4B556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E153D2-E5A4-4261-94DD-9D5F506D0E22}"/>
              </a:ext>
            </a:extLst>
          </p:cNvPr>
          <p:cNvSpPr txBox="1"/>
          <p:nvPr/>
        </p:nvSpPr>
        <p:spPr>
          <a:xfrm>
            <a:off x="1453039" y="3124790"/>
            <a:ext cx="1540218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200" dirty="0"/>
              <a:t>운행 모드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고장 코드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3822E9-D3F0-C07A-7BE6-3E33808AE8EA}"/>
              </a:ext>
            </a:extLst>
          </p:cNvPr>
          <p:cNvSpPr txBox="1"/>
          <p:nvPr/>
        </p:nvSpPr>
        <p:spPr>
          <a:xfrm>
            <a:off x="454944" y="836712"/>
            <a:ext cx="10501596" cy="373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</a:rPr>
              <a:t>운행 모드를 기준으로 고장 여부를 판단하며</a:t>
            </a:r>
            <a:r>
              <a:rPr lang="en-US" altLang="ko-KR" sz="1400" dirty="0">
                <a:latin typeface="+mj-ea"/>
                <a:ea typeface="+mj-ea"/>
              </a:rPr>
              <a:t>, </a:t>
            </a:r>
            <a:r>
              <a:rPr lang="ko-KR" altLang="en-US" sz="1400" dirty="0">
                <a:latin typeface="+mj-ea"/>
                <a:ea typeface="+mj-ea"/>
              </a:rPr>
              <a:t>고장이 감지되면 고장 알림 알고리즘은 최종 고장 여부의 판정 및 고장 등록</a:t>
            </a:r>
            <a:r>
              <a:rPr lang="en-US" altLang="ko-KR" sz="1400" dirty="0">
                <a:latin typeface="+mj-ea"/>
                <a:ea typeface="+mj-ea"/>
              </a:rPr>
              <a:t>.</a:t>
            </a:r>
            <a:endParaRPr lang="ko-KR" altLang="ko-KR" sz="1400" dirty="0">
              <a:effectLst/>
              <a:latin typeface="+mj-ea"/>
              <a:ea typeface="+mj-ea"/>
              <a:cs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07137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7037&quot;&gt;&lt;version val=&quot;3085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CAVCjYJiYAMj3vBsGz6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nI0GVsvkuw0pLnj4Hun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9rXANPV0WZIzckMAsir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v4qpnuCky7sC7NvSNYj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TEMPLATESTYLE" val="1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CnI0GVsvkuw0pLnj4Hun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9rXANPV0WZIzckMAsir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v4qpnuCky7sC7NvSNYj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KE 2021">
  <a:themeElements>
    <a:clrScheme name="TKE NEU">
      <a:dk1>
        <a:srgbClr val="000000"/>
      </a:dk1>
      <a:lt1>
        <a:srgbClr val="FFFFFF"/>
      </a:lt1>
      <a:dk2>
        <a:srgbClr val="59008D"/>
      </a:dk2>
      <a:lt2>
        <a:srgbClr val="D65200"/>
      </a:lt2>
      <a:accent1>
        <a:srgbClr val="767676"/>
      </a:accent1>
      <a:accent2>
        <a:srgbClr val="ECECEC"/>
      </a:accent2>
      <a:accent3>
        <a:srgbClr val="FF8708"/>
      </a:accent3>
      <a:accent4>
        <a:srgbClr val="3C3C3C"/>
      </a:accent4>
      <a:accent5>
        <a:srgbClr val="B1B1B1"/>
      </a:accent5>
      <a:accent6>
        <a:srgbClr val="FFBE7A"/>
      </a:accent6>
      <a:hlink>
        <a:srgbClr val="D65200"/>
      </a:hlink>
      <a:folHlink>
        <a:srgbClr val="B1B1B1"/>
      </a:folHlink>
    </a:clrScheme>
    <a:fontScheme name="TKE">
      <a:majorFont>
        <a:latin typeface="TKE Type Bold"/>
        <a:ea typeface=""/>
        <a:cs typeface=""/>
      </a:majorFont>
      <a:minorFont>
        <a:latin typeface="TKE Type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 anchor="t">
        <a:spAutoFit/>
      </a:bodyPr>
      <a:lstStyle>
        <a:defPPr algn="l">
          <a:lnSpc>
            <a:spcPct val="90000"/>
          </a:lnSpc>
          <a:spcBef>
            <a:spcPts val="600"/>
          </a:spcBef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KE Master.potx" id="{D534C507-9B4B-422A-84BE-95C0902C376D}" vid="{FC5A87CA-304B-4A9C-AEB8-6066CA6D0AD3}"/>
    </a:ext>
  </a:extLst>
</a:theme>
</file>

<file path=ppt/theme/theme2.xml><?xml version="1.0" encoding="utf-8"?>
<a:theme xmlns:a="http://schemas.openxmlformats.org/drawingml/2006/main" name="Office Theme">
  <a:themeElements>
    <a:clrScheme name="TKELEVATOR">
      <a:dk1>
        <a:srgbClr val="000000"/>
      </a:dk1>
      <a:lt1>
        <a:srgbClr val="FFFFFF"/>
      </a:lt1>
      <a:dk2>
        <a:srgbClr val="262626"/>
      </a:dk2>
      <a:lt2>
        <a:srgbClr val="E9E9E9"/>
      </a:lt2>
      <a:accent1>
        <a:srgbClr val="D65200"/>
      </a:accent1>
      <a:accent2>
        <a:srgbClr val="434343"/>
      </a:accent2>
      <a:accent3>
        <a:srgbClr val="59008D"/>
      </a:accent3>
      <a:accent4>
        <a:srgbClr val="000000"/>
      </a:accent4>
      <a:accent5>
        <a:srgbClr val="9D9D9D"/>
      </a:accent5>
      <a:accent6>
        <a:srgbClr val="FF8708"/>
      </a:accent6>
      <a:hlink>
        <a:srgbClr val="D65200"/>
      </a:hlink>
      <a:folHlink>
        <a:srgbClr val="434343"/>
      </a:folHlink>
    </a:clrScheme>
    <a:fontScheme name="TKELEVATOR">
      <a:majorFont>
        <a:latin typeface="TKE Type Book"/>
        <a:ea typeface=""/>
        <a:cs typeface=""/>
      </a:majorFont>
      <a:minorFont>
        <a:latin typeface="TKE 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199C36E0995F444AA491E91DB42824F5" ma:contentTypeVersion="14" ma:contentTypeDescription="새 문서를 만듭니다." ma:contentTypeScope="" ma:versionID="6a98f2e9f5d3367abe0ffedc3357bd97">
  <xsd:schema xmlns:xsd="http://www.w3.org/2001/XMLSchema" xmlns:xs="http://www.w3.org/2001/XMLSchema" xmlns:p="http://schemas.microsoft.com/office/2006/metadata/properties" xmlns:ns2="f0a9f8db-39b0-469b-856a-633bfe31e1ab" xmlns:ns3="8d4168fb-5b4e-40a1-bc45-550e751ab280" targetNamespace="http://schemas.microsoft.com/office/2006/metadata/properties" ma:root="true" ma:fieldsID="8b4a2419cfa1eb40da99d1f5c640d3a8" ns2:_="" ns3:_="">
    <xsd:import namespace="f0a9f8db-39b0-469b-856a-633bfe31e1ab"/>
    <xsd:import namespace="8d4168fb-5b4e-40a1-bc45-550e751ab28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EventHashCode" minOccurs="0"/>
                <xsd:element ref="ns3:MediaServiceGenerationTim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a9f8db-39b0-469b-856a-633bfe31e1a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힌트 해시 공유" ma:internalName="SharingHintHash" ma:readOnly="true">
      <xsd:simpleType>
        <xsd:restriction base="dms:Text"/>
      </xsd:simpleType>
    </xsd:element>
    <xsd:element name="SharedWithDetails" ma:index="10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사용자별 마지막 공유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시간별 마지막 공유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168fb-5b4e-40a1-bc45-550e751ab2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9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14A954-32AC-4B78-8458-D5C125DA1AED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8d4168fb-5b4e-40a1-bc45-550e751ab280"/>
    <ds:schemaRef ds:uri="http://www.w3.org/XML/1998/namespace"/>
    <ds:schemaRef ds:uri="http://schemas.openxmlformats.org/package/2006/metadata/core-properties"/>
    <ds:schemaRef ds:uri="f0a9f8db-39b0-469b-856a-633bfe31e1ab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32D4DD3-5494-427F-805B-EF28EA86B0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a9f8db-39b0-469b-856a-633bfe31e1ab"/>
    <ds:schemaRef ds:uri="8d4168fb-5b4e-40a1-bc45-550e751ab2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D89C5F-1A12-45F6-B4C3-32B8236B71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5925</TotalTime>
  <Words>1346</Words>
  <Application>Microsoft Office PowerPoint</Application>
  <PresentationFormat>와이드스크린</PresentationFormat>
  <Paragraphs>286</Paragraphs>
  <Slides>23</Slides>
  <Notes>14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4" baseType="lpstr">
      <vt:lpstr>맑은 고딕</vt:lpstr>
      <vt:lpstr>Wingdings</vt:lpstr>
      <vt:lpstr>TKE Type Bold</vt:lpstr>
      <vt:lpstr>TKTypeRegular</vt:lpstr>
      <vt:lpstr>Arial</vt:lpstr>
      <vt:lpstr>TKE Type</vt:lpstr>
      <vt:lpstr>TKE Type Book</vt:lpstr>
      <vt:lpstr>TKTypeMedium</vt:lpstr>
      <vt:lpstr>Symbol</vt:lpstr>
      <vt:lpstr>TKE 2021</vt:lpstr>
      <vt:lpstr>think-cell Slide</vt:lpstr>
      <vt:lpstr>MAX system</vt:lpstr>
      <vt:lpstr>Agenda</vt:lpstr>
      <vt:lpstr>What is MAX ?</vt:lpstr>
      <vt:lpstr>MAX overview</vt:lpstr>
      <vt:lpstr>MAX, innovative service</vt:lpstr>
      <vt:lpstr>MAX localization</vt:lpstr>
      <vt:lpstr>MAX remote intervention</vt:lpstr>
      <vt:lpstr>MAX data interface</vt:lpstr>
      <vt:lpstr>MAX Alert Rule</vt:lpstr>
      <vt:lpstr>Virtual coach Design</vt:lpstr>
      <vt:lpstr>MAX Predictive Maintenance</vt:lpstr>
      <vt:lpstr>Agenda</vt:lpstr>
      <vt:lpstr>MAX 운영 이점</vt:lpstr>
      <vt:lpstr>MAX 운영 이점</vt:lpstr>
      <vt:lpstr>MAX 운영 이점</vt:lpstr>
      <vt:lpstr>MAX 운영 이점</vt:lpstr>
      <vt:lpstr>MAX 운영 이점</vt:lpstr>
      <vt:lpstr>Agenda</vt:lpstr>
      <vt:lpstr>MAX 고객 이점</vt:lpstr>
      <vt:lpstr>MAX 고객 이점</vt:lpstr>
      <vt:lpstr>MAX 고객 이점</vt:lpstr>
      <vt:lpstr>MAX 고객 이점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 Elevator</dc:creator>
  <cp:lastModifiedBy>Lee, Raina</cp:lastModifiedBy>
  <cp:revision>971</cp:revision>
  <cp:lastPrinted>2021-04-16T02:43:00Z</cp:lastPrinted>
  <dcterms:created xsi:type="dcterms:W3CDTF">2021-01-18T08:56:07Z</dcterms:created>
  <dcterms:modified xsi:type="dcterms:W3CDTF">2022-10-17T06:13:41Z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0x010100199C36E0995F444AA491E91DB42824F5</vt:lpwstr>
  </property>
  <property fmtid="{D5CDD505-2E9C-101B-9397-08002B2CF9AE}" pid="3" name="MSIP_Label_6ec7f58a-8404-4877-b736-bea143f77ded_Enabled">
    <vt:lpwstr>true</vt:lpwstr>
  </property>
  <property fmtid="{D5CDD505-2E9C-101B-9397-08002B2CF9AE}" pid="4" name="MSIP_Label_6ec7f58a-8404-4877-b736-bea143f77ded_SetDate">
    <vt:lpwstr>2022-08-25T06:46:34Z</vt:lpwstr>
  </property>
  <property fmtid="{D5CDD505-2E9C-101B-9397-08002B2CF9AE}" pid="5" name="MSIP_Label_6ec7f58a-8404-4877-b736-bea143f77ded_Method">
    <vt:lpwstr>Standard</vt:lpwstr>
  </property>
  <property fmtid="{D5CDD505-2E9C-101B-9397-08002B2CF9AE}" pid="6" name="MSIP_Label_6ec7f58a-8404-4877-b736-bea143f77ded_Name">
    <vt:lpwstr>General</vt:lpwstr>
  </property>
  <property fmtid="{D5CDD505-2E9C-101B-9397-08002B2CF9AE}" pid="7" name="MSIP_Label_6ec7f58a-8404-4877-b736-bea143f77ded_SiteId">
    <vt:lpwstr>84d9a216-e285-4aac-b163-0dfd0c074546</vt:lpwstr>
  </property>
  <property fmtid="{D5CDD505-2E9C-101B-9397-08002B2CF9AE}" pid="8" name="MSIP_Label_6ec7f58a-8404-4877-b736-bea143f77ded_ActionId">
    <vt:lpwstr>81f1798a-416b-43ce-b0b5-999cbc533e1a</vt:lpwstr>
  </property>
  <property fmtid="{D5CDD505-2E9C-101B-9397-08002B2CF9AE}" pid="9" name="MSIP_Label_6ec7f58a-8404-4877-b736-bea143f77ded_ContentBits">
    <vt:lpwstr>0</vt:lpwstr>
  </property>
</Properties>
</file>